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  <p:sldMasterId id="2147483682" r:id="rId3"/>
    <p:sldMasterId id="2147483710" r:id="rId4"/>
  </p:sldMasterIdLst>
  <p:notesMasterIdLst>
    <p:notesMasterId r:id="rId17"/>
  </p:notesMasterIdLst>
  <p:sldIdLst>
    <p:sldId id="257" r:id="rId5"/>
    <p:sldId id="272" r:id="rId6"/>
    <p:sldId id="273" r:id="rId7"/>
    <p:sldId id="274" r:id="rId8"/>
    <p:sldId id="270" r:id="rId9"/>
    <p:sldId id="262" r:id="rId10"/>
    <p:sldId id="277" r:id="rId11"/>
    <p:sldId id="275" r:id="rId12"/>
    <p:sldId id="279" r:id="rId13"/>
    <p:sldId id="266" r:id="rId14"/>
    <p:sldId id="278" r:id="rId15"/>
    <p:sldId id="259" r:id="rId1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853" autoAdjust="0"/>
  </p:normalViewPr>
  <p:slideViewPr>
    <p:cSldViewPr snapToGrid="0" showGuides="1">
      <p:cViewPr varScale="1">
        <p:scale>
          <a:sx n="72" d="100"/>
          <a:sy n="72" d="100"/>
        </p:scale>
        <p:origin x="82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omen_per_men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anis.paiders\Documents\DOKUMENTI%20RIS3\rd_e_gerdtot%20(9).xls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na.svilpe\AppData\Local\Microsoft\Windows\INetCache\Content.Outlook\ANI36VQU\2_Cilv&#275;kkapit&#257;ls%20zin&#257;tn&#275;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ozheg\Downloads\rd_e_gerdtot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ozheg\Downloads\rd_e_gerdtot%20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r>
              <a:rPr lang="lv-LV" sz="1400">
                <a:solidFill>
                  <a:schemeClr val="tx1">
                    <a:lumMod val="50000"/>
                    <a:lumOff val="50000"/>
                  </a:schemeClr>
                </a:solidFill>
              </a:rPr>
              <a:t>Women per 100 men (2018)</a:t>
            </a:r>
          </a:p>
        </c:rich>
      </c:tx>
      <c:layout>
        <c:manualLayout>
          <c:xMode val="edge"/>
          <c:yMode val="edge"/>
          <c:x val="0.34331479166275902"/>
          <c:y val="3.84516014436002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7272277866850902E-2"/>
          <c:y val="0.13255140500802329"/>
          <c:w val="0.92388796873258616"/>
          <c:h val="0.660144965565127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Data!$B$9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14"/>
            <c:invertIfNegative val="0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Data!$A$10:$A$47</c:f>
              <c:strCache>
                <c:ptCount val="38"/>
                <c:pt idx="0">
                  <c:v>Latvia</c:v>
                </c:pt>
                <c:pt idx="1">
                  <c:v>Lithuania</c:v>
                </c:pt>
                <c:pt idx="2">
                  <c:v>Estonia</c:v>
                </c:pt>
                <c:pt idx="3">
                  <c:v>Portugal</c:v>
                </c:pt>
                <c:pt idx="4">
                  <c:v>Hungary</c:v>
                </c:pt>
                <c:pt idx="5">
                  <c:v>Croatia</c:v>
                </c:pt>
                <c:pt idx="6">
                  <c:v>France</c:v>
                </c:pt>
                <c:pt idx="7">
                  <c:v>Poland</c:v>
                </c:pt>
                <c:pt idx="8">
                  <c:v>Greece</c:v>
                </c:pt>
                <c:pt idx="9">
                  <c:v>Bulgaria</c:v>
                </c:pt>
                <c:pt idx="10">
                  <c:v>Italy</c:v>
                </c:pt>
                <c:pt idx="11">
                  <c:v>Serbia</c:v>
                </c:pt>
                <c:pt idx="12">
                  <c:v>Cyprus</c:v>
                </c:pt>
                <c:pt idx="13">
                  <c:v>Slovakia</c:v>
                </c:pt>
                <c:pt idx="14">
                  <c:v>EU-28</c:v>
                </c:pt>
                <c:pt idx="15">
                  <c:v>Romania</c:v>
                </c:pt>
                <c:pt idx="16">
                  <c:v>Spain</c:v>
                </c:pt>
                <c:pt idx="17">
                  <c:v>Czechia</c:v>
                </c:pt>
                <c:pt idx="18">
                  <c:v>Austria</c:v>
                </c:pt>
                <c:pt idx="19">
                  <c:v>Belgium</c:v>
                </c:pt>
                <c:pt idx="20">
                  <c:v>Finland</c:v>
                </c:pt>
                <c:pt idx="21">
                  <c:v>Germany</c:v>
                </c:pt>
                <c:pt idx="22">
                  <c:v>UK</c:v>
                </c:pt>
                <c:pt idx="23">
                  <c:v>Montenegro</c:v>
                </c:pt>
                <c:pt idx="24">
                  <c:v>Ireland</c:v>
                </c:pt>
                <c:pt idx="25">
                  <c:v>Liechtenstein</c:v>
                </c:pt>
                <c:pt idx="26">
                  <c:v>Switzerland</c:v>
                </c:pt>
                <c:pt idx="27">
                  <c:v>Netherlands</c:v>
                </c:pt>
                <c:pt idx="28">
                  <c:v>Slovenia</c:v>
                </c:pt>
                <c:pt idx="29">
                  <c:v>Denmark</c:v>
                </c:pt>
                <c:pt idx="30">
                  <c:v>N Macedonia</c:v>
                </c:pt>
                <c:pt idx="31">
                  <c:v>Albania</c:v>
                </c:pt>
                <c:pt idx="32">
                  <c:v>Turkey</c:v>
                </c:pt>
                <c:pt idx="33">
                  <c:v>Sweden</c:v>
                </c:pt>
                <c:pt idx="34">
                  <c:v>Luxembourg</c:v>
                </c:pt>
                <c:pt idx="35">
                  <c:v>Norway</c:v>
                </c:pt>
                <c:pt idx="36">
                  <c:v>Malta</c:v>
                </c:pt>
                <c:pt idx="37">
                  <c:v>Iceland</c:v>
                </c:pt>
              </c:strCache>
            </c:strRef>
          </c:cat>
          <c:val>
            <c:numRef>
              <c:f>Data!$B$10:$B$47</c:f>
              <c:numCache>
                <c:formatCode>#,##0.0</c:formatCode>
                <c:ptCount val="38"/>
                <c:pt idx="0">
                  <c:v>117.4</c:v>
                </c:pt>
                <c:pt idx="1">
                  <c:v>116.5</c:v>
                </c:pt>
                <c:pt idx="2">
                  <c:v>112.4</c:v>
                </c:pt>
                <c:pt idx="3">
                  <c:v>111.4</c:v>
                </c:pt>
                <c:pt idx="4">
                  <c:v>109.3</c:v>
                </c:pt>
                <c:pt idx="5">
                  <c:v>107.2</c:v>
                </c:pt>
                <c:pt idx="6">
                  <c:v>106.8</c:v>
                </c:pt>
                <c:pt idx="7">
                  <c:v>106.6</c:v>
                </c:pt>
                <c:pt idx="8">
                  <c:v>106.2</c:v>
                </c:pt>
                <c:pt idx="9">
                  <c:v>106</c:v>
                </c:pt>
                <c:pt idx="10">
                  <c:v>105.5</c:v>
                </c:pt>
                <c:pt idx="11">
                  <c:v>105.3</c:v>
                </c:pt>
                <c:pt idx="12">
                  <c:v>105</c:v>
                </c:pt>
                <c:pt idx="13">
                  <c:v>104.9</c:v>
                </c:pt>
                <c:pt idx="14">
                  <c:v>104.5</c:v>
                </c:pt>
                <c:pt idx="15">
                  <c:v>104.4</c:v>
                </c:pt>
                <c:pt idx="16">
                  <c:v>103.9</c:v>
                </c:pt>
                <c:pt idx="17">
                  <c:v>103.3</c:v>
                </c:pt>
                <c:pt idx="18">
                  <c:v>103.3</c:v>
                </c:pt>
                <c:pt idx="19">
                  <c:v>103</c:v>
                </c:pt>
                <c:pt idx="20">
                  <c:v>102.8</c:v>
                </c:pt>
                <c:pt idx="21">
                  <c:v>102.7</c:v>
                </c:pt>
                <c:pt idx="22">
                  <c:v>102.6</c:v>
                </c:pt>
                <c:pt idx="23">
                  <c:v>102.2</c:v>
                </c:pt>
                <c:pt idx="24">
                  <c:v>101.9</c:v>
                </c:pt>
                <c:pt idx="25">
                  <c:v>101.8</c:v>
                </c:pt>
                <c:pt idx="26">
                  <c:v>101.7</c:v>
                </c:pt>
                <c:pt idx="27">
                  <c:v>101.5</c:v>
                </c:pt>
                <c:pt idx="28">
                  <c:v>101.2</c:v>
                </c:pt>
                <c:pt idx="29">
                  <c:v>101</c:v>
                </c:pt>
                <c:pt idx="30">
                  <c:v>99.7</c:v>
                </c:pt>
                <c:pt idx="31">
                  <c:v>99.5</c:v>
                </c:pt>
                <c:pt idx="32">
                  <c:v>99.4</c:v>
                </c:pt>
                <c:pt idx="33">
                  <c:v>99.1</c:v>
                </c:pt>
                <c:pt idx="34">
                  <c:v>99</c:v>
                </c:pt>
                <c:pt idx="35">
                  <c:v>98.5</c:v>
                </c:pt>
                <c:pt idx="36">
                  <c:v>97.7</c:v>
                </c:pt>
                <c:pt idx="37">
                  <c:v>96.2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3"/>
        <c:axId val="11443960"/>
        <c:axId val="11218336"/>
      </c:barChart>
      <c:catAx>
        <c:axId val="11443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lv-LV"/>
          </a:p>
        </c:txPr>
        <c:crossAx val="11218336"/>
        <c:crosses val="autoZero"/>
        <c:auto val="1"/>
        <c:lblAlgn val="ctr"/>
        <c:lblOffset val="100"/>
        <c:noMultiLvlLbl val="0"/>
      </c:catAx>
      <c:valAx>
        <c:axId val="11218336"/>
        <c:scaling>
          <c:orientation val="minMax"/>
        </c:scaling>
        <c:delete val="0"/>
        <c:axPos val="l"/>
        <c:numFmt formatCode="#,##0.0" sourceLinked="1"/>
        <c:majorTickMark val="out"/>
        <c:minorTickMark val="none"/>
        <c:tickLblPos val="nextTo"/>
        <c:crossAx val="11443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Verdana" pitchFamily="34" charset="0"/>
          <a:ea typeface="Verdana" pitchFamily="34" charset="0"/>
        </a:defRPr>
      </a:pPr>
      <a:endParaRPr lang="lv-L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6D0-4C4C-B89F-11FA440DA89C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6D0-4C4C-B89F-11FA440DA89C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Sheet1!$A$2:$A$30</c:f>
              <c:strCache>
                <c:ptCount val="29"/>
                <c:pt idx="0">
                  <c:v>Cyprus</c:v>
                </c:pt>
                <c:pt idx="1">
                  <c:v>Romania</c:v>
                </c:pt>
                <c:pt idx="2">
                  <c:v>Latvia</c:v>
                </c:pt>
                <c:pt idx="3">
                  <c:v>Poland</c:v>
                </c:pt>
                <c:pt idx="4">
                  <c:v>Croatia</c:v>
                </c:pt>
                <c:pt idx="5">
                  <c:v>Slovakia</c:v>
                </c:pt>
                <c:pt idx="6">
                  <c:v>Malta</c:v>
                </c:pt>
                <c:pt idx="7">
                  <c:v>Lithuania</c:v>
                </c:pt>
                <c:pt idx="8">
                  <c:v>Hungary</c:v>
                </c:pt>
                <c:pt idx="9">
                  <c:v>Bulgaria</c:v>
                </c:pt>
                <c:pt idx="10">
                  <c:v>Estonia</c:v>
                </c:pt>
                <c:pt idx="11">
                  <c:v>Spain</c:v>
                </c:pt>
                <c:pt idx="12">
                  <c:v>Greece</c:v>
                </c:pt>
                <c:pt idx="13">
                  <c:v>Italy</c:v>
                </c:pt>
                <c:pt idx="14">
                  <c:v>Portugal</c:v>
                </c:pt>
                <c:pt idx="15">
                  <c:v>Czech Republic</c:v>
                </c:pt>
                <c:pt idx="16">
                  <c:v>EU Average</c:v>
                </c:pt>
                <c:pt idx="17">
                  <c:v>United Kingdom</c:v>
                </c:pt>
                <c:pt idx="18">
                  <c:v>Slovenia</c:v>
                </c:pt>
                <c:pt idx="19">
                  <c:v>Netherlands</c:v>
                </c:pt>
                <c:pt idx="20">
                  <c:v>Germany</c:v>
                </c:pt>
                <c:pt idx="21">
                  <c:v>France</c:v>
                </c:pt>
                <c:pt idx="22">
                  <c:v>Ireland</c:v>
                </c:pt>
                <c:pt idx="23">
                  <c:v>Belgium</c:v>
                </c:pt>
                <c:pt idx="24">
                  <c:v>Austria</c:v>
                </c:pt>
                <c:pt idx="25">
                  <c:v>Sweden</c:v>
                </c:pt>
                <c:pt idx="26">
                  <c:v>Finland</c:v>
                </c:pt>
                <c:pt idx="27">
                  <c:v>Luxembourg</c:v>
                </c:pt>
                <c:pt idx="28">
                  <c:v>Denmark</c:v>
                </c:pt>
              </c:strCache>
            </c:strRef>
          </c:cat>
          <c:val>
            <c:numRef>
              <c:f>Sheet1!$B$2:$B$30</c:f>
              <c:numCache>
                <c:formatCode>#,##0.00</c:formatCode>
                <c:ptCount val="29"/>
                <c:pt idx="0">
                  <c:v>0.35590000000000022</c:v>
                </c:pt>
                <c:pt idx="1">
                  <c:v>0.39470000000000016</c:v>
                </c:pt>
                <c:pt idx="2">
                  <c:v>0.59399999999999997</c:v>
                </c:pt>
                <c:pt idx="3">
                  <c:v>0.69090000000000029</c:v>
                </c:pt>
                <c:pt idx="4">
                  <c:v>0.71450000000000002</c:v>
                </c:pt>
                <c:pt idx="5">
                  <c:v>0.71880000000000033</c:v>
                </c:pt>
                <c:pt idx="6">
                  <c:v>0.75649999999999995</c:v>
                </c:pt>
                <c:pt idx="7">
                  <c:v>0.82880000000000031</c:v>
                </c:pt>
                <c:pt idx="8">
                  <c:v>0.82980000000000032</c:v>
                </c:pt>
                <c:pt idx="9">
                  <c:v>0.84830000000000005</c:v>
                </c:pt>
                <c:pt idx="10">
                  <c:v>0.94299999999999995</c:v>
                </c:pt>
                <c:pt idx="11">
                  <c:v>1.1322000000000001</c:v>
                </c:pt>
                <c:pt idx="12">
                  <c:v>1.1576</c:v>
                </c:pt>
                <c:pt idx="13">
                  <c:v>1.1627000000000001</c:v>
                </c:pt>
                <c:pt idx="14">
                  <c:v>1.1648000000000001</c:v>
                </c:pt>
                <c:pt idx="15">
                  <c:v>1.3114999999999994</c:v>
                </c:pt>
                <c:pt idx="16">
                  <c:v>1.3405</c:v>
                </c:pt>
                <c:pt idx="17">
                  <c:v>1.3802000000000001</c:v>
                </c:pt>
                <c:pt idx="18">
                  <c:v>1.5916999999999992</c:v>
                </c:pt>
                <c:pt idx="19">
                  <c:v>1.62</c:v>
                </c:pt>
                <c:pt idx="20">
                  <c:v>1.6351</c:v>
                </c:pt>
                <c:pt idx="21">
                  <c:v>1.6412</c:v>
                </c:pt>
                <c:pt idx="22">
                  <c:v>1.7458999999999993</c:v>
                </c:pt>
                <c:pt idx="23">
                  <c:v>1.7565999999999993</c:v>
                </c:pt>
                <c:pt idx="24">
                  <c:v>1.7774999999999994</c:v>
                </c:pt>
                <c:pt idx="25">
                  <c:v>1.9149</c:v>
                </c:pt>
                <c:pt idx="26">
                  <c:v>1.9927999999999999</c:v>
                </c:pt>
                <c:pt idx="27">
                  <c:v>2.0063</c:v>
                </c:pt>
                <c:pt idx="28">
                  <c:v>2.194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6D0-4C4C-B89F-11FA440DA8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26429752"/>
        <c:axId val="126433280"/>
      </c:barChart>
      <c:catAx>
        <c:axId val="126429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lv-LV"/>
          </a:p>
        </c:txPr>
        <c:crossAx val="126433280"/>
        <c:crosses val="autoZero"/>
        <c:auto val="1"/>
        <c:lblAlgn val="ctr"/>
        <c:lblOffset val="100"/>
        <c:noMultiLvlLbl val="0"/>
      </c:catAx>
      <c:valAx>
        <c:axId val="126433280"/>
        <c:scaling>
          <c:orientation val="minMax"/>
        </c:scaling>
        <c:delete val="0"/>
        <c:axPos val="b"/>
        <c:numFmt formatCode="#,##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b="1"/>
            </a:pPr>
            <a:endParaRPr lang="lv-LV"/>
          </a:p>
        </c:txPr>
        <c:crossAx val="126429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Verdana" pitchFamily="34" charset="0"/>
          <a:ea typeface="Verdana" pitchFamily="34" charset="0"/>
        </a:defRPr>
      </a:pPr>
      <a:endParaRPr lang="lv-LV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772796734551126"/>
          <c:y val="4.9829428009299764E-2"/>
          <c:w val="0.81956821797482293"/>
          <c:h val="0.8208627035915875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200" b="0" i="0" u="none" strike="noStrike" kern="1200" baseline="0">
                    <a:solidFill>
                      <a:sysClr val="windowText" lastClr="00000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'2.1'!$C$5:$L$5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'2.1'!$C$6:$L$6</c:f>
              <c:numCache>
                <c:formatCode>0</c:formatCode>
                <c:ptCount val="10"/>
                <c:pt idx="0">
                  <c:v>6533</c:v>
                </c:pt>
                <c:pt idx="1">
                  <c:v>5485</c:v>
                </c:pt>
                <c:pt idx="2">
                  <c:v>5563</c:v>
                </c:pt>
                <c:pt idx="3">
                  <c:v>5432</c:v>
                </c:pt>
                <c:pt idx="4">
                  <c:v>5593</c:v>
                </c:pt>
                <c:pt idx="5">
                  <c:v>5396</c:v>
                </c:pt>
                <c:pt idx="6">
                  <c:v>5739</c:v>
                </c:pt>
                <c:pt idx="7">
                  <c:v>5570</c:v>
                </c:pt>
                <c:pt idx="8">
                  <c:v>5120</c:v>
                </c:pt>
                <c:pt idx="9">
                  <c:v>5379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64-4167-A2E5-687FAC0B8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7"/>
        <c:axId val="126428184"/>
        <c:axId val="126428968"/>
      </c:barChart>
      <c:catAx>
        <c:axId val="126428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" lastClr="FFFFFF">
                <a:lumMod val="50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00" b="1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lv-LV"/>
          </a:p>
        </c:txPr>
        <c:crossAx val="126428968"/>
        <c:crosses val="autoZero"/>
        <c:auto val="1"/>
        <c:lblAlgn val="ctr"/>
        <c:lblOffset val="100"/>
        <c:noMultiLvlLbl val="0"/>
      </c:catAx>
      <c:valAx>
        <c:axId val="1264289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200" b="0" i="0" u="none" strike="noStrike" kern="1200" baseline="0">
                    <a:solidFill>
                      <a:sysClr val="windowText" lastClr="00000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r>
                  <a:rPr lang="lv-LV" dirty="0" smtClean="0"/>
                  <a:t>FTE</a:t>
                </a:r>
                <a:endParaRPr lang="en-GB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ysClr val="window" lastClr="FFFFFF">
                <a:lumMod val="50000"/>
              </a:sys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lv-LV"/>
          </a:p>
        </c:txPr>
        <c:crossAx val="126428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lv-LV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R&amp;D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expenditure </a:t>
            </a:r>
            <a:r>
              <a:rPr lang="lv-LV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(% of GDP)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c:rich>
      </c:tx>
      <c:layout>
        <c:manualLayout>
          <c:xMode val="edge"/>
          <c:yMode val="edge"/>
          <c:x val="0.29745855443982355"/>
          <c:y val="1.321440232506888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9521784301499757E-2"/>
          <c:y val="0.10558973380366894"/>
          <c:w val="0.93083841236333364"/>
          <c:h val="0.692861288522844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Data!$B$61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3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Data!$A$62:$A$94</c:f>
              <c:strCache>
                <c:ptCount val="33"/>
                <c:pt idx="0">
                  <c:v>Sweden</c:v>
                </c:pt>
                <c:pt idx="1">
                  <c:v>Austria</c:v>
                </c:pt>
                <c:pt idx="2">
                  <c:v>Denmark</c:v>
                </c:pt>
                <c:pt idx="3">
                  <c:v>Germany</c:v>
                </c:pt>
                <c:pt idx="4">
                  <c:v>Finland</c:v>
                </c:pt>
                <c:pt idx="5">
                  <c:v>Belgium</c:v>
                </c:pt>
                <c:pt idx="6">
                  <c:v>Iceland</c:v>
                </c:pt>
                <c:pt idx="7">
                  <c:v>Norway</c:v>
                </c:pt>
                <c:pt idx="8">
                  <c:v>EU-28</c:v>
                </c:pt>
                <c:pt idx="9">
                  <c:v>Netherlands</c:v>
                </c:pt>
                <c:pt idx="10">
                  <c:v>Slovenia</c:v>
                </c:pt>
                <c:pt idx="11">
                  <c:v>Czechia</c:v>
                </c:pt>
                <c:pt idx="12">
                  <c:v>UK</c:v>
                </c:pt>
                <c:pt idx="13">
                  <c:v>Italy</c:v>
                </c:pt>
                <c:pt idx="14">
                  <c:v>Hungary</c:v>
                </c:pt>
                <c:pt idx="15">
                  <c:v>Portugal</c:v>
                </c:pt>
                <c:pt idx="16">
                  <c:v>Estonia</c:v>
                </c:pt>
                <c:pt idx="17">
                  <c:v>Luxembourg</c:v>
                </c:pt>
                <c:pt idx="18">
                  <c:v>Spain</c:v>
                </c:pt>
                <c:pt idx="19">
                  <c:v>Greece</c:v>
                </c:pt>
                <c:pt idx="20">
                  <c:v>Ireland</c:v>
                </c:pt>
                <c:pt idx="21">
                  <c:v>Poland</c:v>
                </c:pt>
                <c:pt idx="22">
                  <c:v>Turkey</c:v>
                </c:pt>
                <c:pt idx="23">
                  <c:v>Lithuania</c:v>
                </c:pt>
                <c:pt idx="24">
                  <c:v>Slovakia</c:v>
                </c:pt>
                <c:pt idx="25">
                  <c:v>Serbia</c:v>
                </c:pt>
                <c:pt idx="26">
                  <c:v>Croatia</c:v>
                </c:pt>
                <c:pt idx="27">
                  <c:v>Bulgaria</c:v>
                </c:pt>
                <c:pt idx="28">
                  <c:v>Cyprus</c:v>
                </c:pt>
                <c:pt idx="29">
                  <c:v>Malta</c:v>
                </c:pt>
                <c:pt idx="30">
                  <c:v>Latvia</c:v>
                </c:pt>
                <c:pt idx="31">
                  <c:v>Romania</c:v>
                </c:pt>
                <c:pt idx="32">
                  <c:v>N Macedonia</c:v>
                </c:pt>
              </c:strCache>
            </c:strRef>
          </c:cat>
          <c:val>
            <c:numRef>
              <c:f>Data!$B$62:$B$94</c:f>
              <c:numCache>
                <c:formatCode>#,##0.00</c:formatCode>
                <c:ptCount val="33"/>
                <c:pt idx="0" formatCode="#,##0.0">
                  <c:v>3.4</c:v>
                </c:pt>
                <c:pt idx="1">
                  <c:v>3.16</c:v>
                </c:pt>
                <c:pt idx="2">
                  <c:v>3.05</c:v>
                </c:pt>
                <c:pt idx="3">
                  <c:v>3.02</c:v>
                </c:pt>
                <c:pt idx="4">
                  <c:v>2.7600000000000002</c:v>
                </c:pt>
                <c:pt idx="5">
                  <c:v>2.58</c:v>
                </c:pt>
                <c:pt idx="6" formatCode="#,##0.0">
                  <c:v>2.1</c:v>
                </c:pt>
                <c:pt idx="7">
                  <c:v>2.09</c:v>
                </c:pt>
                <c:pt idx="8">
                  <c:v>2.0699999999999998</c:v>
                </c:pt>
                <c:pt idx="9">
                  <c:v>1.9900000000000004</c:v>
                </c:pt>
                <c:pt idx="10">
                  <c:v>1.86</c:v>
                </c:pt>
                <c:pt idx="11">
                  <c:v>1.79</c:v>
                </c:pt>
                <c:pt idx="12">
                  <c:v>1.6600000000000001</c:v>
                </c:pt>
                <c:pt idx="13">
                  <c:v>1.35</c:v>
                </c:pt>
                <c:pt idx="14">
                  <c:v>1.35</c:v>
                </c:pt>
                <c:pt idx="15">
                  <c:v>1.33</c:v>
                </c:pt>
                <c:pt idx="16">
                  <c:v>1.29</c:v>
                </c:pt>
                <c:pt idx="17">
                  <c:v>1.26</c:v>
                </c:pt>
                <c:pt idx="18" formatCode="#,##0.0">
                  <c:v>1.2</c:v>
                </c:pt>
                <c:pt idx="19">
                  <c:v>1.1299999999999994</c:v>
                </c:pt>
                <c:pt idx="20">
                  <c:v>1.05</c:v>
                </c:pt>
                <c:pt idx="21">
                  <c:v>1.03</c:v>
                </c:pt>
                <c:pt idx="22">
                  <c:v>0.96000000000000019</c:v>
                </c:pt>
                <c:pt idx="23">
                  <c:v>0.89</c:v>
                </c:pt>
                <c:pt idx="24">
                  <c:v>0.88</c:v>
                </c:pt>
                <c:pt idx="25">
                  <c:v>0.87000000000000022</c:v>
                </c:pt>
                <c:pt idx="26">
                  <c:v>0.86000000000000021</c:v>
                </c:pt>
                <c:pt idx="27">
                  <c:v>0.75000000000000022</c:v>
                </c:pt>
                <c:pt idx="28">
                  <c:v>0.56000000000000005</c:v>
                </c:pt>
                <c:pt idx="29">
                  <c:v>0.54</c:v>
                </c:pt>
                <c:pt idx="30">
                  <c:v>0.51</c:v>
                </c:pt>
                <c:pt idx="31" formatCode="#,##0.0">
                  <c:v>0.5</c:v>
                </c:pt>
                <c:pt idx="32">
                  <c:v>0.3600000000000001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axId val="126431712"/>
        <c:axId val="126428576"/>
      </c:barChart>
      <c:catAx>
        <c:axId val="126431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950"/>
            </a:pPr>
            <a:endParaRPr lang="lv-LV"/>
          </a:p>
        </c:txPr>
        <c:crossAx val="126428576"/>
        <c:crosses val="autoZero"/>
        <c:auto val="1"/>
        <c:lblAlgn val="ctr"/>
        <c:lblOffset val="100"/>
        <c:noMultiLvlLbl val="0"/>
      </c:catAx>
      <c:valAx>
        <c:axId val="126428576"/>
        <c:scaling>
          <c:orientation val="minMax"/>
        </c:scaling>
        <c:delete val="0"/>
        <c:axPos val="l"/>
        <c:numFmt formatCode="#,##0.0" sourceLinked="1"/>
        <c:majorTickMark val="out"/>
        <c:minorTickMark val="none"/>
        <c:tickLblPos val="nextTo"/>
        <c:crossAx val="1264317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Verdana" pitchFamily="34" charset="0"/>
          <a:ea typeface="Verdana" pitchFamily="34" charset="0"/>
        </a:defRPr>
      </a:pPr>
      <a:endParaRPr lang="lv-LV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4593621972893"/>
          <c:y val="4.8219412312874556E-2"/>
          <c:w val="0.83465191496955293"/>
          <c:h val="0.75518633460719731"/>
        </c:manualLayout>
      </c:layout>
      <c:lineChart>
        <c:grouping val="standard"/>
        <c:varyColors val="0"/>
        <c:ser>
          <c:idx val="0"/>
          <c:order val="0"/>
          <c:tx>
            <c:strRef>
              <c:f>Data!$A$11</c:f>
              <c:strCache>
                <c:ptCount val="1"/>
                <c:pt idx="0">
                  <c:v>EU average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circle"/>
            <c:size val="7"/>
            <c:spPr>
              <a:solidFill>
                <a:schemeClr val="bg1">
                  <a:lumMod val="50000"/>
                </a:schemeClr>
              </a:solidFill>
              <a:ln>
                <a:solidFill>
                  <a:sysClr val="window" lastClr="FFFFFF">
                    <a:lumMod val="75000"/>
                  </a:sysClr>
                </a:solidFill>
              </a:ln>
            </c:spPr>
          </c:marker>
          <c:cat>
            <c:strRef>
              <c:f>Data!$B$10:$K$10</c:f>
              <c:strCach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strCache>
            </c:strRef>
          </c:cat>
          <c:val>
            <c:numRef>
              <c:f>Data!$B$11:$K$11</c:f>
              <c:numCache>
                <c:formatCode>#,##0.00</c:formatCode>
                <c:ptCount val="10"/>
                <c:pt idx="0">
                  <c:v>1.83</c:v>
                </c:pt>
                <c:pt idx="1">
                  <c:v>1.9300000000000004</c:v>
                </c:pt>
                <c:pt idx="2">
                  <c:v>1.9200000000000004</c:v>
                </c:pt>
                <c:pt idx="3">
                  <c:v>1.9700000000000004</c:v>
                </c:pt>
                <c:pt idx="4" formatCode="#,##0">
                  <c:v>2</c:v>
                </c:pt>
                <c:pt idx="5">
                  <c:v>2.02</c:v>
                </c:pt>
                <c:pt idx="6">
                  <c:v>2.0299999999999998</c:v>
                </c:pt>
                <c:pt idx="7">
                  <c:v>2.04</c:v>
                </c:pt>
                <c:pt idx="8">
                  <c:v>2.04</c:v>
                </c:pt>
                <c:pt idx="9">
                  <c:v>2.0699999999999998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Data!$A$12</c:f>
              <c:strCache>
                <c:ptCount val="1"/>
                <c:pt idx="0">
                  <c:v>Latvia</c:v>
                </c:pt>
              </c:strCache>
            </c:strRef>
          </c:tx>
          <c:spPr>
            <a:ln>
              <a:solidFill>
                <a:schemeClr val="accent4">
                  <a:lumMod val="60000"/>
                  <a:lumOff val="40000"/>
                </a:schemeClr>
              </a:solidFill>
            </a:ln>
          </c:spPr>
          <c:marker>
            <c:symbol val="circle"/>
            <c:size val="7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c:spPr>
          </c:marker>
          <c:cat>
            <c:strRef>
              <c:f>Data!$B$10:$K$10</c:f>
              <c:strCach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strCache>
            </c:strRef>
          </c:cat>
          <c:val>
            <c:numRef>
              <c:f>Data!$B$12:$K$12</c:f>
              <c:numCache>
                <c:formatCode>#,##0.00</c:formatCode>
                <c:ptCount val="10"/>
                <c:pt idx="0">
                  <c:v>0.58000000000000007</c:v>
                </c:pt>
                <c:pt idx="1">
                  <c:v>0.45</c:v>
                </c:pt>
                <c:pt idx="2">
                  <c:v>0.61000000000000021</c:v>
                </c:pt>
                <c:pt idx="3" formatCode="#,##0.0">
                  <c:v>0.70000000000000018</c:v>
                </c:pt>
                <c:pt idx="4">
                  <c:v>0.66000000000000025</c:v>
                </c:pt>
                <c:pt idx="5">
                  <c:v>0.61000000000000021</c:v>
                </c:pt>
                <c:pt idx="6">
                  <c:v>0.69000000000000017</c:v>
                </c:pt>
                <c:pt idx="7">
                  <c:v>0.63000000000000023</c:v>
                </c:pt>
                <c:pt idx="8">
                  <c:v>0.44</c:v>
                </c:pt>
                <c:pt idx="9">
                  <c:v>0.51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430144"/>
        <c:axId val="126426616"/>
      </c:lineChart>
      <c:catAx>
        <c:axId val="126430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lv-LV"/>
          </a:p>
        </c:txPr>
        <c:crossAx val="126426616"/>
        <c:crosses val="autoZero"/>
        <c:auto val="1"/>
        <c:lblAlgn val="ctr"/>
        <c:lblOffset val="100"/>
        <c:noMultiLvlLbl val="0"/>
      </c:catAx>
      <c:valAx>
        <c:axId val="126426616"/>
        <c:scaling>
          <c:orientation val="minMax"/>
        </c:scaling>
        <c:delete val="0"/>
        <c:axPos val="l"/>
        <c:numFmt formatCode="#,##0.00" sourceLinked="1"/>
        <c:majorTickMark val="out"/>
        <c:minorTickMark val="none"/>
        <c:tickLblPos val="nextTo"/>
        <c:crossAx val="126430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284215535381024"/>
          <c:y val="0.29985688271050831"/>
          <c:w val="0.37204910292728988"/>
          <c:h val="0.22613215693315203"/>
        </c:manualLayout>
      </c:layout>
      <c:overlay val="0"/>
      <c:txPr>
        <a:bodyPr/>
        <a:lstStyle/>
        <a:p>
          <a:pPr>
            <a:defRPr sz="1200"/>
          </a:pPr>
          <a:endParaRPr lang="lv-LV"/>
        </a:p>
      </c:txPr>
    </c:legend>
    <c:plotVisOnly val="1"/>
    <c:dispBlanksAs val="gap"/>
    <c:showDLblsOverMax val="0"/>
  </c:chart>
  <c:txPr>
    <a:bodyPr/>
    <a:lstStyle/>
    <a:p>
      <a:pPr>
        <a:defRPr>
          <a:latin typeface="Verdana" pitchFamily="34" charset="0"/>
          <a:ea typeface="Verdana" pitchFamily="34" charset="0"/>
        </a:defRPr>
      </a:pPr>
      <a:endParaRPr lang="lv-LV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FA155-C0BC-4A16-9399-3B4CC5BD896C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AB33E-5C7D-4371-857E-86C438725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96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zm.gov.lv/lv/latvijas-zinatnes-kalendars-2019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5FB00F75-433A-4FF6-A71D-9814EFC5AB0E}" type="slidenum">
              <a:rPr lang="lv-LV" altLang="lv-LV" sz="120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lv-LV" altLang="lv-LV" sz="1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863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sz="1100" dirty="0" smtClean="0">
              <a:latin typeface="Verdana" pitchFamily="34" charset="0"/>
              <a:ea typeface="Verdana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  <a:t>More than </a:t>
            </a:r>
            <a:r>
              <a:rPr lang="en-GB" sz="1100" b="1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  <a:t>20 000 </a:t>
            </a:r>
            <a:r>
              <a:rPr lang="en-GB" sz="1100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  <a:t>students in </a:t>
            </a:r>
            <a:r>
              <a:rPr lang="en-GB" sz="1100" b="1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  <a:t>2017/18</a:t>
            </a:r>
            <a:r>
              <a:rPr lang="en-GB" sz="1100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  <a:t> academic year are studying in STEM fields (Natural Sciences and Engineering)</a:t>
            </a:r>
            <a:endParaRPr lang="en-US" sz="1100" dirty="0" smtClean="0">
              <a:latin typeface="Verdana" pitchFamily="34" charset="0"/>
              <a:ea typeface="Verdana" pitchFamily="34" charset="0"/>
              <a:cs typeface="Verdana" panose="020B0604030504040204" pitchFamily="34" charset="0"/>
            </a:endParaRPr>
          </a:p>
          <a:p>
            <a:endParaRPr lang="lv-LV" sz="1100" dirty="0" smtClean="0">
              <a:latin typeface="Verdana" pitchFamily="34" charset="0"/>
              <a:ea typeface="Verdana" pitchFamily="34" charset="0"/>
            </a:endParaRPr>
          </a:p>
          <a:p>
            <a:pPr>
              <a:lnSpc>
                <a:spcPct val="115000"/>
              </a:lnSpc>
            </a:pPr>
            <a:r>
              <a:rPr lang="en-GB" sz="1100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  <a:t>In the</a:t>
            </a:r>
            <a:r>
              <a:rPr lang="en-GB" sz="1100" b="1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  <a:t> 2017/18 </a:t>
            </a:r>
            <a:r>
              <a:rPr lang="en-GB" sz="1100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  <a:t>academic year, </a:t>
            </a:r>
          </a:p>
          <a:p>
            <a:pPr>
              <a:lnSpc>
                <a:spcPct val="115000"/>
              </a:lnSpc>
            </a:pPr>
            <a:r>
              <a:rPr lang="en-GB" sz="1100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  <a:t>foreign students constitute </a:t>
            </a:r>
            <a:r>
              <a:rPr lang="en-GB" sz="1100" b="1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  <a:t>11%</a:t>
            </a:r>
            <a:r>
              <a:rPr lang="en-GB" sz="1100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  <a:t> of</a:t>
            </a:r>
            <a:br>
              <a:rPr lang="en-GB" sz="1100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</a:br>
            <a:r>
              <a:rPr lang="en-GB" sz="1100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  <a:t>all students in Latvia (constant </a:t>
            </a:r>
          </a:p>
          <a:p>
            <a:pPr>
              <a:lnSpc>
                <a:spcPct val="115000"/>
              </a:lnSpc>
            </a:pPr>
            <a:r>
              <a:rPr lang="en-GB" sz="1100" dirty="0" smtClean="0">
                <a:latin typeface="Verdana" pitchFamily="34" charset="0"/>
                <a:ea typeface="Verdana" pitchFamily="34" charset="0"/>
                <a:cs typeface="Verdana" panose="020B0604030504040204" pitchFamily="34" charset="0"/>
              </a:rPr>
              <a:t>increase over previous years)</a:t>
            </a:r>
            <a:endParaRPr lang="en-US" sz="1100" dirty="0" smtClean="0">
              <a:latin typeface="Verdana" pitchFamily="34" charset="0"/>
              <a:ea typeface="Verdana" pitchFamily="34" charset="0"/>
              <a:cs typeface="Verdana" panose="020B0604030504040204" pitchFamily="34" charset="0"/>
            </a:endParaRPr>
          </a:p>
          <a:p>
            <a:endParaRPr lang="lv-LV" sz="1100" dirty="0" smtClean="0">
              <a:latin typeface="Verdana" pitchFamily="34" charset="0"/>
              <a:ea typeface="Verdana" pitchFamily="34" charset="0"/>
            </a:endParaRPr>
          </a:p>
          <a:p>
            <a:r>
              <a:rPr lang="lv-LV" sz="1100" dirty="0" smtClean="0">
                <a:latin typeface="Verdana" pitchFamily="34" charset="0"/>
                <a:ea typeface="Verdana" pitchFamily="34" charset="0"/>
              </a:rPr>
              <a:t>PhD graduates in ICT (25% women); 38% in engineering;</a:t>
            </a:r>
          </a:p>
          <a:p>
            <a:r>
              <a:rPr lang="lv-LV" sz="1100" dirty="0" smtClean="0">
                <a:latin typeface="Verdana" pitchFamily="34" charset="0"/>
                <a:ea typeface="Verdana" pitchFamily="34" charset="0"/>
              </a:rPr>
              <a:t>Proportion of  women among researchers:</a:t>
            </a:r>
            <a:r>
              <a:rPr lang="lv-LV" sz="1100" baseline="0" dirty="0" smtClean="0">
                <a:latin typeface="Verdana" pitchFamily="34" charset="0"/>
                <a:ea typeface="Verdana" pitchFamily="34" charset="0"/>
              </a:rPr>
              <a:t> LV is #1 in EU</a:t>
            </a:r>
            <a:endParaRPr lang="lv-LV" sz="1100" dirty="0" smtClean="0">
              <a:latin typeface="Verdana" pitchFamily="34" charset="0"/>
              <a:ea typeface="Verdana" pitchFamily="34" charset="0"/>
            </a:endParaRPr>
          </a:p>
          <a:p>
            <a:endParaRPr lang="lv-LV" sz="1100" dirty="0" smtClean="0">
              <a:latin typeface="Verdana" pitchFamily="34" charset="0"/>
              <a:ea typeface="Verdana" pitchFamily="34" charset="0"/>
            </a:endParaRPr>
          </a:p>
          <a:p>
            <a:r>
              <a:rPr lang="lv-LV" sz="1100" dirty="0" smtClean="0">
                <a:latin typeface="Verdana" pitchFamily="34" charset="0"/>
                <a:ea typeface="Verdana" pitchFamily="34" charset="0"/>
              </a:rPr>
              <a:t>~</a:t>
            </a:r>
            <a:r>
              <a:rPr lang="lv-LV" sz="1100" baseline="0" dirty="0" smtClean="0">
                <a:latin typeface="Verdana" pitchFamily="34" charset="0"/>
                <a:ea typeface="Verdana" pitchFamily="34" charset="0"/>
              </a:rPr>
              <a:t> 54,6% of R&amp;D personnel (HC) are female</a:t>
            </a:r>
            <a:endParaRPr lang="lv-LV" sz="11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AB33E-5C7D-4371-857E-86C438725A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99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lv-LV" dirty="0" smtClean="0"/>
              <a:t>Riga </a:t>
            </a:r>
            <a:r>
              <a:rPr lang="lv-LV" dirty="0" err="1" smtClean="0"/>
              <a:t>Technical</a:t>
            </a:r>
            <a:r>
              <a:rPr lang="lv-LV" dirty="0" smtClean="0"/>
              <a:t> </a:t>
            </a:r>
            <a:r>
              <a:rPr lang="lv-LV" dirty="0" err="1" smtClean="0"/>
              <a:t>Uni</a:t>
            </a:r>
            <a:r>
              <a:rPr lang="lv-LV" dirty="0" smtClean="0"/>
              <a:t> </a:t>
            </a:r>
            <a:r>
              <a:rPr lang="lv-LV" dirty="0" err="1" smtClean="0"/>
              <a:t>strategy</a:t>
            </a:r>
            <a:r>
              <a:rPr lang="lv-LV" dirty="0" smtClean="0"/>
              <a:t> 2014-2020: «weaknesses: </a:t>
            </a:r>
            <a:r>
              <a:rPr lang="en-US" dirty="0" smtClean="0"/>
              <a:t>Limited financial resources and human resources </a:t>
            </a:r>
            <a:r>
              <a:rPr lang="lv-LV" dirty="0" smtClean="0"/>
              <a:t>; </a:t>
            </a:r>
            <a:r>
              <a:rPr lang="en-US" dirty="0" smtClean="0"/>
              <a:t>Lack of competition for announced academic</a:t>
            </a:r>
          </a:p>
          <a:p>
            <a:r>
              <a:rPr lang="en-US" dirty="0" smtClean="0"/>
              <a:t>staff vacancies </a:t>
            </a:r>
            <a:r>
              <a:rPr lang="lv-LV" dirty="0" smtClean="0"/>
              <a:t>; Threats: </a:t>
            </a:r>
            <a:r>
              <a:rPr lang="en-US" dirty="0" err="1" smtClean="0"/>
              <a:t>Unfavourable</a:t>
            </a:r>
            <a:r>
              <a:rPr lang="en-US" dirty="0" smtClean="0"/>
              <a:t> demographic situation in the country, migration and outflow of human intellectual potential to other parts of the world n Inconsistent and low-percentage public funding for higher education and science n Underestimated role of tertiary education in the society </a:t>
            </a:r>
            <a:r>
              <a:rPr lang="lv-LV" dirty="0" smtClean="0"/>
              <a:t> »</a:t>
            </a:r>
            <a:endParaRPr lang="en-US" dirty="0" smtClean="0"/>
          </a:p>
          <a:p>
            <a:endParaRPr lang="lv-LV" altLang="lv-LV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DCAC203-8422-416E-9C88-DEE792775B7E}" type="slidenum">
              <a:rPr lang="lv-LV" altLang="lv-LV" sz="1200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6</a:t>
            </a:fld>
            <a:endParaRPr lang="lv-LV" altLang="lv-LV" sz="1200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380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lv-LV" dirty="0" smtClean="0"/>
              <a:t>This data might support</a:t>
            </a:r>
            <a:r>
              <a:rPr lang="en-US" altLang="lv-LV" baseline="0" dirty="0" smtClean="0"/>
              <a:t> the ERA reported that in Latvia the high % of female scientists is just a coincidence and a result from a demographics in the country</a:t>
            </a:r>
            <a:endParaRPr lang="lv-LV" altLang="lv-LV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DCAC203-8422-416E-9C88-DEE792775B7E}" type="slidenum">
              <a:rPr lang="lv-LV" altLang="lv-LV" sz="1200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7</a:t>
            </a:fld>
            <a:endParaRPr lang="lv-LV" altLang="lv-LV" sz="1200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380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lv-LV" dirty="0" smtClean="0"/>
              <a:t>Under financing</a:t>
            </a:r>
            <a:r>
              <a:rPr lang="en-US" altLang="lv-LV" baseline="0" dirty="0" smtClean="0"/>
              <a:t> science means l</a:t>
            </a:r>
            <a:r>
              <a:rPr lang="lv-LV" altLang="lv-LV" dirty="0" smtClean="0"/>
              <a:t>oosing (or never gaining) a prestige and recognition science needs for a healthy competitiveness,</a:t>
            </a:r>
            <a:r>
              <a:rPr lang="lv-LV" altLang="lv-LV" baseline="0" dirty="0" smtClean="0"/>
              <a:t> which means that those who can will most likely search for a job in a not-science related field for earning more (or enough)</a:t>
            </a:r>
            <a:r>
              <a:rPr lang="en-US" altLang="lv-LV" baseline="0" dirty="0" smtClean="0"/>
              <a:t> or just emigrate for a science related job elsewhere.</a:t>
            </a: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DCAC203-8422-416E-9C88-DEE792775B7E}" type="slidenum">
              <a:rPr lang="lv-LV" altLang="lv-LV" sz="1200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8</a:t>
            </a:fld>
            <a:endParaRPr lang="lv-LV" altLang="lv-LV" sz="1200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380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lv-LV" dirty="0" smtClean="0"/>
              <a:t>So if there is a connection between R&amp;D</a:t>
            </a:r>
            <a:r>
              <a:rPr lang="en-US" altLang="lv-LV" baseline="0" dirty="0" smtClean="0"/>
              <a:t> funding and proportion of women researchers then Latvia is heading towards a decrease of women researchers in future by increasing science finance </a:t>
            </a:r>
            <a:r>
              <a:rPr lang="en-US" altLang="lv-LV" baseline="0" dirty="0" smtClean="0"/>
              <a:t>resources</a:t>
            </a:r>
            <a:r>
              <a:rPr lang="lv-LV" altLang="lv-LV" baseline="0" dirty="0" smtClean="0"/>
              <a:t>.</a:t>
            </a:r>
          </a:p>
          <a:p>
            <a:endParaRPr lang="lv-LV" altLang="lv-LV" baseline="0" dirty="0" smtClean="0"/>
          </a:p>
          <a:p>
            <a:r>
              <a:rPr lang="lv-LV" altLang="lv-LV" baseline="0" dirty="0" err="1" smtClean="0"/>
              <a:t>This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graph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reveals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that</a:t>
            </a:r>
            <a:r>
              <a:rPr lang="lv-LV" altLang="lv-LV" baseline="0" dirty="0" smtClean="0"/>
              <a:t> a </a:t>
            </a:r>
            <a:r>
              <a:rPr lang="lv-LV" altLang="lv-LV" baseline="0" dirty="0" err="1" smtClean="0"/>
              <a:t>high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proportion</a:t>
            </a:r>
            <a:r>
              <a:rPr lang="lv-LV" altLang="lv-LV" baseline="0" dirty="0" smtClean="0"/>
              <a:t> of </a:t>
            </a:r>
            <a:r>
              <a:rPr lang="lv-LV" altLang="lv-LV" baseline="0" dirty="0" err="1" smtClean="0"/>
              <a:t>women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researchers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might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correlate</a:t>
            </a:r>
            <a:r>
              <a:rPr lang="lv-LV" altLang="lv-LV" baseline="0" dirty="0" smtClean="0"/>
              <a:t> to </a:t>
            </a:r>
            <a:r>
              <a:rPr lang="lv-LV" altLang="lv-LV" baseline="0" dirty="0" err="1" smtClean="0"/>
              <a:t>expenditure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in</a:t>
            </a:r>
            <a:r>
              <a:rPr lang="lv-LV" altLang="lv-LV" baseline="0" dirty="0" smtClean="0"/>
              <a:t> R&amp;D. The </a:t>
            </a:r>
            <a:r>
              <a:rPr lang="lv-LV" altLang="lv-LV" baseline="0" dirty="0" err="1" smtClean="0"/>
              <a:t>question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here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is</a:t>
            </a:r>
            <a:r>
              <a:rPr lang="lv-LV" altLang="lv-LV" baseline="0" dirty="0" smtClean="0"/>
              <a:t>: </a:t>
            </a:r>
            <a:r>
              <a:rPr lang="lv-LV" altLang="lv-LV" baseline="0" dirty="0" err="1" smtClean="0"/>
              <a:t>if</a:t>
            </a:r>
            <a:r>
              <a:rPr lang="lv-LV" altLang="lv-LV" baseline="0" dirty="0" smtClean="0"/>
              <a:t> the </a:t>
            </a:r>
            <a:r>
              <a:rPr lang="lv-LV" altLang="lv-LV" baseline="0" dirty="0" err="1" smtClean="0"/>
              <a:t>expenditure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in</a:t>
            </a:r>
            <a:r>
              <a:rPr lang="lv-LV" altLang="lv-LV" baseline="0" dirty="0" smtClean="0"/>
              <a:t> LV </a:t>
            </a:r>
            <a:r>
              <a:rPr lang="lv-LV" altLang="lv-LV" baseline="0" dirty="0" err="1" smtClean="0"/>
              <a:t>grows</a:t>
            </a:r>
            <a:r>
              <a:rPr lang="lv-LV" altLang="lv-LV" baseline="0" dirty="0" smtClean="0"/>
              <a:t>, </a:t>
            </a:r>
            <a:r>
              <a:rPr lang="lv-LV" altLang="lv-LV" baseline="0" dirty="0" err="1" smtClean="0"/>
              <a:t>would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proportion</a:t>
            </a:r>
            <a:r>
              <a:rPr lang="lv-LV" altLang="lv-LV" baseline="0" dirty="0" smtClean="0"/>
              <a:t> of </a:t>
            </a:r>
            <a:r>
              <a:rPr lang="lv-LV" altLang="lv-LV" baseline="0" dirty="0" err="1" smtClean="0"/>
              <a:t>women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reduce</a:t>
            </a:r>
            <a:r>
              <a:rPr lang="lv-LV" altLang="lv-LV" baseline="0" dirty="0" smtClean="0"/>
              <a:t>? </a:t>
            </a:r>
            <a:r>
              <a:rPr lang="lv-LV" altLang="lv-LV" baseline="0" dirty="0" err="1" smtClean="0"/>
              <a:t>If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so</a:t>
            </a:r>
            <a:r>
              <a:rPr lang="lv-LV" altLang="lv-LV" baseline="0" dirty="0" smtClean="0"/>
              <a:t>, </a:t>
            </a:r>
            <a:r>
              <a:rPr lang="lv-LV" altLang="lv-LV" baseline="0" dirty="0" err="1" smtClean="0"/>
              <a:t>this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is</a:t>
            </a:r>
            <a:r>
              <a:rPr lang="lv-LV" altLang="lv-LV" baseline="0" dirty="0" smtClean="0"/>
              <a:t> a </a:t>
            </a:r>
            <a:r>
              <a:rPr lang="lv-LV" altLang="lv-LV" baseline="0" dirty="0" err="1" smtClean="0"/>
              <a:t>sign</a:t>
            </a:r>
            <a:r>
              <a:rPr lang="lv-LV" altLang="lv-LV" baseline="0" dirty="0" smtClean="0"/>
              <a:t> of </a:t>
            </a:r>
            <a:r>
              <a:rPr lang="lv-LV" altLang="lv-LV" baseline="0" dirty="0" err="1" smtClean="0"/>
              <a:t>lack</a:t>
            </a:r>
            <a:r>
              <a:rPr lang="lv-LV" altLang="lv-LV" baseline="0" dirty="0" smtClean="0"/>
              <a:t> of GE </a:t>
            </a:r>
            <a:r>
              <a:rPr lang="lv-LV" altLang="lv-LV" baseline="0" dirty="0" err="1" smtClean="0"/>
              <a:t>in</a:t>
            </a:r>
            <a:r>
              <a:rPr lang="lv-LV" altLang="lv-LV" baseline="0" dirty="0" smtClean="0"/>
              <a:t> LV </a:t>
            </a:r>
            <a:r>
              <a:rPr lang="lv-LV" altLang="lv-LV" baseline="0" dirty="0" err="1" smtClean="0"/>
              <a:t>science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and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that</a:t>
            </a:r>
            <a:r>
              <a:rPr lang="lv-LV" altLang="lv-LV" baseline="0" dirty="0" smtClean="0"/>
              <a:t> the </a:t>
            </a:r>
            <a:r>
              <a:rPr lang="lv-LV" altLang="lv-LV" baseline="0" dirty="0" err="1" smtClean="0"/>
              <a:t>data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that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shows</a:t>
            </a:r>
            <a:r>
              <a:rPr lang="lv-LV" altLang="lv-LV" baseline="0" dirty="0" smtClean="0"/>
              <a:t> just </a:t>
            </a:r>
            <a:r>
              <a:rPr lang="lv-LV" altLang="lv-LV" baseline="0" dirty="0" err="1" smtClean="0"/>
              <a:t>proportion</a:t>
            </a:r>
            <a:r>
              <a:rPr lang="lv-LV" altLang="lv-LV" baseline="0" dirty="0" smtClean="0"/>
              <a:t> of </a:t>
            </a:r>
            <a:r>
              <a:rPr lang="lv-LV" altLang="lv-LV" baseline="0" dirty="0" err="1" smtClean="0"/>
              <a:t>women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creates</a:t>
            </a:r>
            <a:r>
              <a:rPr lang="lv-LV" altLang="lv-LV" baseline="0" dirty="0" smtClean="0"/>
              <a:t> a </a:t>
            </a:r>
            <a:r>
              <a:rPr lang="lv-LV" altLang="lv-LV" baseline="0" dirty="0" err="1" smtClean="0"/>
              <a:t>veil</a:t>
            </a:r>
            <a:r>
              <a:rPr lang="lv-LV" altLang="lv-LV" baseline="0" dirty="0" smtClean="0"/>
              <a:t> of </a:t>
            </a:r>
            <a:r>
              <a:rPr lang="lv-LV" altLang="lv-LV" baseline="0" dirty="0" err="1" smtClean="0"/>
              <a:t>supposed</a:t>
            </a:r>
            <a:r>
              <a:rPr lang="lv-LV" altLang="lv-LV" baseline="0" dirty="0" smtClean="0"/>
              <a:t> GE </a:t>
            </a:r>
            <a:r>
              <a:rPr lang="lv-LV" altLang="lv-LV" baseline="0" dirty="0" err="1" smtClean="0"/>
              <a:t>in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science</a:t>
            </a:r>
            <a:r>
              <a:rPr lang="lv-LV" altLang="lv-LV" baseline="0" dirty="0" smtClean="0"/>
              <a:t> </a:t>
            </a:r>
            <a:r>
              <a:rPr lang="lv-LV" altLang="lv-LV" baseline="0" dirty="0" err="1" smtClean="0"/>
              <a:t>in</a:t>
            </a:r>
            <a:r>
              <a:rPr lang="lv-LV" altLang="lv-LV" baseline="0" dirty="0" smtClean="0"/>
              <a:t> LV.</a:t>
            </a:r>
            <a:endParaRPr lang="lv-LV" altLang="lv-LV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DCAC203-8422-416E-9C88-DEE792775B7E}" type="slidenum">
              <a:rPr lang="lv-LV" altLang="lv-LV" sz="1200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9</a:t>
            </a:fld>
            <a:endParaRPr lang="lv-LV" altLang="lv-LV" sz="1200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380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lv-LV" dirty="0" smtClean="0">
                <a:hlinkClick r:id="rId3"/>
              </a:rPr>
              <a:t>https://izm.gov.lv/lv/latvijas-zinatnes-kalendars-2019</a:t>
            </a:r>
            <a:r>
              <a:rPr lang="en-US" dirty="0" smtClean="0"/>
              <a:t>  </a:t>
            </a:r>
            <a:endParaRPr lang="en-US" altLang="lv-LV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DCAC203-8422-416E-9C88-DEE792775B7E}" type="slidenum">
              <a:rPr lang="lv-LV" altLang="lv-LV" sz="1200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11</a:t>
            </a:fld>
            <a:endParaRPr lang="lv-LV" altLang="lv-LV" sz="1200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380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583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66900"/>
            <a:ext cx="10972800" cy="4256700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286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9434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4625F62-369F-4A34-821D-B0AF2535A9D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10207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E5E0DBD3-FDB5-4575-8B15-06FBA5AE3111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704642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636E5B3-8ED3-44B9-949F-49606FF403F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44063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EA8C8E6-A764-495B-BFEC-8D0B8C96D1DD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80778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C129D74-CC93-4EF7-8171-D96657625569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13661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4B1D912-594A-4EBB-8A13-797AB281DD64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77832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1DD44DF-F020-484C-BEF5-00C0FE502AB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61671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508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4625F62-369F-4A34-821D-B0AF2535A9D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38025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66900"/>
            <a:ext cx="10972800" cy="4256700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31481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38" y="0"/>
            <a:ext cx="5038725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/>
            </a:extLst>
          </p:cNvPr>
          <p:cNvSpPr txBox="1">
            <a:spLocks/>
          </p:cNvSpPr>
          <p:nvPr userDrawn="1"/>
        </p:nvSpPr>
        <p:spPr bwMode="auto">
          <a:xfrm>
            <a:off x="914400" y="4724400"/>
            <a:ext cx="10363200" cy="1036638"/>
          </a:xfrm>
          <a:prstGeom prst="rect">
            <a:avLst/>
          </a:prstGeom>
          <a:noFill/>
          <a:ln>
            <a:noFill/>
          </a:ln>
          <a:extLst/>
        </p:spPr>
        <p:txBody>
          <a:bodyPr lIns="93957" tIns="46979" rIns="93957" bIns="46979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38213" fontAlgn="base">
              <a:spcBef>
                <a:spcPct val="0"/>
              </a:spcBef>
              <a:spcAft>
                <a:spcPct val="0"/>
              </a:spcAft>
              <a:defRPr/>
            </a:pPr>
            <a:endParaRPr lang="lv-LV" sz="1400">
              <a:solidFill>
                <a:prstClr val="black"/>
              </a:solidFill>
              <a:latin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09286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2347912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359815A-A860-4969-BAAD-4913C1CF9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453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2347912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ADC573C-51C9-40DC-B487-FBFD45FE9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461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2347912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F6EAC9B-9359-4357-B37E-BF204AFD84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80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2347912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3F7F65E-FD0A-4356-A0D2-6A72C32AB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369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2347912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DBDAC2E-E0C9-4FD9-8354-385EFAF5C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973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2347912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6A2AFF0-2636-4A05-AD5D-C0815EF18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17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2347912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ED1BDB1-5AA4-4BDA-8240-81002B70E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874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38" y="0"/>
            <a:ext cx="5038725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443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E5E0DBD3-FDB5-4575-8B15-06FBA5AE3111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3278006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2347912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5"/>
            <a:ext cx="8128000" cy="43735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DE90013-BE5C-4746-ADF7-FAD4DCDE4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147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05142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135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5"/>
            <a:ext cx="8128000" cy="43735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12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125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125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125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125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56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56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5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360CBB7-24B1-4335-B2B7-E326D5C9F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479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55265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4625F62-369F-4A34-821D-B0AF2535A9D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22451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E5E0DBD3-FDB5-4575-8B15-06FBA5AE3111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3158463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636E5B3-8ED3-44B9-949F-49606FF403F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269394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EA8C8E6-A764-495B-BFEC-8D0B8C96D1DD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72456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C129D74-CC93-4EF7-8171-D96657625569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882076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4B1D912-594A-4EBB-8A13-797AB281DD64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5109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636E5B3-8ED3-44B9-949F-49606FF403F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657117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1DD44DF-F020-484C-BEF5-00C0FE502AB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3326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75957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66900"/>
            <a:ext cx="10972800" cy="4256700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999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EA8C8E6-A764-495B-BFEC-8D0B8C96D1DD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5268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C129D74-CC93-4EF7-8171-D96657625569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5901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4B1D912-594A-4EBB-8A13-797AB281DD64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8587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1DD44DF-F020-484C-BEF5-00C0FE502AB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53393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3528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B47C7F50-8671-4A78-99B0-24E3668196CD}" type="slidenum">
              <a:rPr lang="en-US" altLang="lv-LV" smtClean="0">
                <a:ea typeface="MS PGothic" panose="020B0600070205080204" pitchFamily="34" charset="-128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lv-LV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496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B47C7F50-8671-4A78-99B0-24E3668196CD}" type="slidenum">
              <a:rPr lang="en-US" altLang="lv-LV" smtClean="0">
                <a:ea typeface="MS PGothic" panose="020B0600070205080204" pitchFamily="34" charset="-128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lv-LV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863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94800" y="6356350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898989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  <a:defRPr/>
            </a:pPr>
            <a:fld id="{4B5CF41D-1828-4AC2-BC51-40FB71E2D9E7}" type="slidenum">
              <a:rPr lang="en-US"/>
              <a:pPr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86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B47C7F50-8671-4A78-99B0-24E3668196CD}" type="slidenum">
              <a:rPr lang="en-US" altLang="lv-LV" smtClean="0">
                <a:ea typeface="MS PGothic" panose="020B0600070205080204" pitchFamily="34" charset="-128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lv-LV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65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image" Target="../media/image15.emf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emf"/><Relationship Id="rId9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emf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6.emf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20.png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858352" y="3494735"/>
            <a:ext cx="8577263" cy="1168109"/>
          </a:xfrm>
        </p:spPr>
        <p:txBody>
          <a:bodyPr anchor="ctr">
            <a:normAutofit fontScale="90000"/>
          </a:bodyPr>
          <a:lstStyle/>
          <a:p>
            <a:pPr>
              <a:defRPr/>
            </a:pPr>
            <a:r>
              <a:rPr lang="en-US" sz="2800" dirty="0">
                <a:solidFill>
                  <a:schemeClr val="accent4"/>
                </a:solidFill>
              </a:rPr>
              <a:t>Gender</a:t>
            </a:r>
            <a:br>
              <a:rPr lang="en-US" sz="2800" dirty="0">
                <a:solidFill>
                  <a:schemeClr val="accent4"/>
                </a:solidFill>
              </a:rPr>
            </a:br>
            <a:r>
              <a:rPr lang="en-US" sz="2800" dirty="0">
                <a:solidFill>
                  <a:schemeClr val="accent4"/>
                </a:solidFill>
              </a:rPr>
              <a:t>equality in research organization in Latvia: Achievements and Challenges</a:t>
            </a:r>
            <a:endParaRPr lang="en-US" altLang="lv-LV" sz="2800" dirty="0">
              <a:solidFill>
                <a:schemeClr val="accent4"/>
              </a:solidFill>
            </a:endParaRPr>
          </a:p>
        </p:txBody>
      </p:sp>
      <p:sp>
        <p:nvSpPr>
          <p:cNvPr id="24578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lv-LV" sz="2000" b="1" dirty="0"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24579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60782" y="5846470"/>
            <a:ext cx="7772400" cy="638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v-LV" altLang="lv-LV" sz="1600" dirty="0" smtClean="0"/>
              <a:t>18.03.2019</a:t>
            </a:r>
            <a:endParaRPr lang="en-US" altLang="lv-LV" sz="1600" dirty="0"/>
          </a:p>
        </p:txBody>
      </p:sp>
      <p:sp>
        <p:nvSpPr>
          <p:cNvPr id="2" name="Rectangle 1"/>
          <p:cNvSpPr/>
          <p:nvPr/>
        </p:nvSpPr>
        <p:spPr>
          <a:xfrm>
            <a:off x="5001657" y="4858435"/>
            <a:ext cx="57287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2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Anna Leiškalne</a:t>
            </a:r>
          </a:p>
          <a:p>
            <a:pPr algn="r"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2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Department</a:t>
            </a:r>
            <a:r>
              <a:rPr lang="lv-LV" altLang="lv-LV" sz="12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lv-LV" altLang="lv-LV" sz="12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Higher</a:t>
            </a:r>
            <a:r>
              <a:rPr lang="lv-LV" altLang="lv-LV" sz="12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altLang="lv-LV" sz="1200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Education</a:t>
            </a:r>
            <a:r>
              <a:rPr lang="lv-LV" altLang="lv-LV" sz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lv-LV" altLang="lv-LV" sz="1200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Science</a:t>
            </a:r>
            <a:r>
              <a:rPr lang="lv-LV" altLang="lv-LV" sz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altLang="lv-LV" sz="1200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  <a:r>
              <a:rPr lang="lv-LV" altLang="lv-LV" sz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altLang="lv-LV" sz="12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Innovation</a:t>
            </a:r>
            <a:endParaRPr lang="lv-LV" altLang="lv-LV" sz="12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2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Ministry</a:t>
            </a:r>
            <a:r>
              <a:rPr lang="lv-LV" altLang="lv-LV" sz="12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lv-LV" altLang="lv-LV" sz="12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Education</a:t>
            </a:r>
            <a:r>
              <a:rPr lang="lv-LV" altLang="lv-LV" sz="12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altLang="lv-LV" sz="12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  <a:r>
              <a:rPr lang="lv-LV" altLang="lv-LV" sz="12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altLang="lv-LV" sz="12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Science</a:t>
            </a:r>
            <a:r>
              <a:rPr lang="lv-LV" altLang="lv-LV" sz="12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</a:t>
            </a:r>
            <a:r>
              <a:rPr lang="lv-LV" altLang="lv-LV" sz="12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Republic</a:t>
            </a:r>
            <a:r>
              <a:rPr lang="lv-LV" altLang="lv-LV" sz="12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Latvia</a:t>
            </a:r>
            <a:endParaRPr lang="lv-LV" altLang="lv-LV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63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3" name="Title 1"/>
          <p:cNvSpPr txBox="1">
            <a:spLocks/>
          </p:cNvSpPr>
          <p:nvPr/>
        </p:nvSpPr>
        <p:spPr bwMode="auto">
          <a:xfrm>
            <a:off x="1819299" y="692364"/>
            <a:ext cx="9694862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lv-LV" sz="2400" b="1" dirty="0" smtClean="0">
                <a:solidFill>
                  <a:srgbClr val="8064A2"/>
                </a:solidFill>
                <a:latin typeface="Verdana" panose="020B0604030504040204" pitchFamily="34" charset="0"/>
              </a:rPr>
              <a:t>Ecosystem of science in Latvia</a:t>
            </a:r>
            <a:endParaRPr lang="en-US" altLang="lv-LV" sz="2400" b="1" dirty="0">
              <a:solidFill>
                <a:srgbClr val="8064A2"/>
              </a:solidFill>
              <a:latin typeface="Verdana" panose="020B0604030504040204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656900" y="1778214"/>
            <a:ext cx="9752629" cy="4448175"/>
            <a:chOff x="3103563" y="1477963"/>
            <a:chExt cx="8896350" cy="4448175"/>
          </a:xfrm>
        </p:grpSpPr>
        <p:sp>
          <p:nvSpPr>
            <p:cNvPr id="8" name="Rectangle 7">
              <a:extLst>
                <a:ext uri="{FF2B5EF4-FFF2-40B4-BE49-F238E27FC236}"/>
              </a:extLst>
            </p:cNvPr>
            <p:cNvSpPr/>
            <p:nvPr/>
          </p:nvSpPr>
          <p:spPr>
            <a:xfrm rot="10800000">
              <a:off x="9072563" y="1754188"/>
              <a:ext cx="1404937" cy="539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108325" y="4424363"/>
              <a:ext cx="1700213" cy="53816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Professional associations</a:t>
              </a:r>
            </a:p>
          </p:txBody>
        </p:sp>
        <p:sp>
          <p:nvSpPr>
            <p:cNvPr id="10" name="Rectangle 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108325" y="3711575"/>
              <a:ext cx="1700213" cy="57943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Industry representatives</a:t>
              </a:r>
            </a:p>
          </p:txBody>
        </p:sp>
        <p:sp>
          <p:nvSpPr>
            <p:cNvPr id="11" name="Rectangle 10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3590926" y="2082800"/>
              <a:ext cx="614362" cy="4603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103563" y="3101975"/>
              <a:ext cx="1708150" cy="47307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Society</a:t>
              </a:r>
            </a:p>
          </p:txBody>
        </p:sp>
        <p:sp>
          <p:nvSpPr>
            <p:cNvPr id="13" name="Rectangle 12">
              <a:extLst>
                <a:ext uri="{FF2B5EF4-FFF2-40B4-BE49-F238E27FC236}"/>
              </a:extLst>
            </p:cNvPr>
            <p:cNvSpPr/>
            <p:nvPr/>
          </p:nvSpPr>
          <p:spPr>
            <a:xfrm rot="10800000">
              <a:off x="3878263" y="1770063"/>
              <a:ext cx="1404937" cy="539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/>
              </a:extLst>
            </p:cNvPr>
            <p:cNvSpPr/>
            <p:nvPr/>
          </p:nvSpPr>
          <p:spPr>
            <a:xfrm rot="10800000">
              <a:off x="5989638" y="2922588"/>
              <a:ext cx="1404937" cy="539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8531226" y="2584450"/>
              <a:ext cx="1473200" cy="539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9411494" y="3659982"/>
              <a:ext cx="3346450" cy="555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5963444" y="3691732"/>
              <a:ext cx="3346450" cy="555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4163219" y="3759994"/>
              <a:ext cx="3343275" cy="555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103563" y="2411413"/>
              <a:ext cx="1709737" cy="56673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Policy documents</a:t>
              </a:r>
            </a:p>
          </p:txBody>
        </p:sp>
        <p:sp>
          <p:nvSpPr>
            <p:cNvPr id="21" name="Rectangle 2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108325" y="5345113"/>
              <a:ext cx="8891588" cy="5810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 smtClean="0">
                  <a:latin typeface="Verdana" panose="020B0604030504040204" pitchFamily="34" charset="0"/>
                </a:rPr>
                <a:t>ECONOMIC GROWTH</a:t>
              </a:r>
            </a:p>
          </p:txBody>
        </p:sp>
        <p:sp>
          <p:nvSpPr>
            <p:cNvPr id="22" name="Rectangle 2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859588" y="2370138"/>
              <a:ext cx="1490662" cy="1066800"/>
            </a:xfrm>
            <a:prstGeom prst="rect">
              <a:avLst/>
            </a:prstGeom>
            <a:solidFill>
              <a:srgbClr val="8064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38213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State research program tender</a:t>
              </a:r>
            </a:p>
          </p:txBody>
        </p:sp>
        <p:sp>
          <p:nvSpPr>
            <p:cNvPr id="23" name="Rectangle 2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851650" y="3833813"/>
              <a:ext cx="1492250" cy="1130300"/>
            </a:xfrm>
            <a:prstGeom prst="rect">
              <a:avLst/>
            </a:prstGeom>
            <a:solidFill>
              <a:srgbClr val="8064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38213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State research </a:t>
              </a:r>
              <a:r>
                <a:rPr lang="en-US" sz="1200" dirty="0" err="1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programmes</a:t>
              </a: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 </a:t>
              </a:r>
              <a:r>
                <a:rPr lang="lv-LV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(</a:t>
              </a:r>
              <a:r>
                <a:rPr lang="en-US" sz="1200" dirty="0" err="1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MoES</a:t>
              </a:r>
              <a:r>
                <a:rPr lang="lv-LV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, </a:t>
              </a: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other ministries</a:t>
              </a:r>
              <a:r>
                <a:rPr lang="lv-LV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)</a:t>
              </a:r>
              <a:endParaRPr lang="en-US" sz="1200" dirty="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054600" y="3824288"/>
              <a:ext cx="1550988" cy="11461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Knowledge base &amp; human capital in all  science fields</a:t>
              </a:r>
            </a:p>
          </p:txBody>
        </p:sp>
        <p:sp>
          <p:nvSpPr>
            <p:cNvPr id="25" name="Rectangle 2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054600" y="2392363"/>
              <a:ext cx="1550988" cy="100965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Fundamental and applied research</a:t>
              </a:r>
            </a:p>
          </p:txBody>
        </p:sp>
        <p:sp>
          <p:nvSpPr>
            <p:cNvPr id="26" name="Rectangle 2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8593138" y="2357438"/>
              <a:ext cx="1450975" cy="10572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38213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Market oriented research</a:t>
              </a:r>
            </a:p>
          </p:txBody>
        </p:sp>
        <p:sp>
          <p:nvSpPr>
            <p:cNvPr id="27" name="Rectangle 2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4840288" y="1477963"/>
              <a:ext cx="5203825" cy="6381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Latvia's research priorities</a:t>
              </a:r>
            </a:p>
          </p:txBody>
        </p:sp>
        <p:sp>
          <p:nvSpPr>
            <p:cNvPr id="28" name="Rectangle 2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0290175" y="3833813"/>
              <a:ext cx="1709738" cy="11303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38213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Strengthening capacity &amp; knowledge transfer, innovations</a:t>
              </a:r>
            </a:p>
          </p:txBody>
        </p:sp>
        <p:sp>
          <p:nvSpPr>
            <p:cNvPr id="29" name="Rectangle 2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0290175" y="2360613"/>
              <a:ext cx="1709738" cy="130492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38213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lv-LV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E</a:t>
              </a: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u</a:t>
              </a:r>
              <a:r>
                <a:rPr lang="lv-LV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 </a:t>
              </a: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structural fund </a:t>
              </a:r>
              <a:r>
                <a:rPr lang="en-US" sz="1200" dirty="0" err="1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programmes</a:t>
              </a: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 (incl.</a:t>
              </a:r>
              <a:r>
                <a:rPr lang="lv-LV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 pra</a:t>
              </a:r>
              <a:r>
                <a:rPr lang="en-US" sz="1200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ctical research and postdocs)</a:t>
              </a:r>
            </a:p>
          </p:txBody>
        </p:sp>
        <p:sp>
          <p:nvSpPr>
            <p:cNvPr id="30" name="Rectangle 2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0290175" y="1477963"/>
              <a:ext cx="1709738" cy="63817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38213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lv-LV" sz="12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Smart specialization</a:t>
              </a:r>
              <a:endParaRPr lang="en-US" altLang="lv-LV" sz="12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pic>
        <p:nvPicPr>
          <p:cNvPr id="61465" name="Pictur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0"/>
            <a:ext cx="1106487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1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0"/>
            <a:ext cx="1106487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7" name="Title 1"/>
          <p:cNvSpPr txBox="1">
            <a:spLocks/>
          </p:cNvSpPr>
          <p:nvPr/>
        </p:nvSpPr>
        <p:spPr bwMode="auto">
          <a:xfrm>
            <a:off x="3740269" y="593391"/>
            <a:ext cx="5690334" cy="79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2400" b="1" dirty="0" smtClean="0">
                <a:solidFill>
                  <a:schemeClr val="accent4"/>
                </a:solidFill>
                <a:latin typeface="Verdana" panose="020B0604030504040204" pitchFamily="34" charset="0"/>
              </a:rPr>
              <a:t>Future actions for implementation of GE in R&amp;D</a:t>
            </a:r>
            <a:endParaRPr lang="en-GB" altLang="lv-LV" sz="2400" b="1" dirty="0">
              <a:solidFill>
                <a:schemeClr val="accent4"/>
              </a:solidFill>
              <a:latin typeface="Verdana" panose="020B060403050404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B276335A-A6D4-473A-B91B-8212F31EEE67}"/>
              </a:ext>
            </a:extLst>
          </p:cNvPr>
          <p:cNvGrpSpPr/>
          <p:nvPr/>
        </p:nvGrpSpPr>
        <p:grpSpPr>
          <a:xfrm>
            <a:off x="3152633" y="1665028"/>
            <a:ext cx="7629099" cy="4449168"/>
            <a:chOff x="1550921" y="1718480"/>
            <a:chExt cx="5783504" cy="3592336"/>
          </a:xfrm>
        </p:grpSpPr>
        <p:sp>
          <p:nvSpPr>
            <p:cNvPr id="7" name="Freeform 60">
              <a:extLst>
                <a:ext uri="{FF2B5EF4-FFF2-40B4-BE49-F238E27FC236}">
                  <a16:creationId xmlns="" xmlns:a16="http://schemas.microsoft.com/office/drawing/2014/main" id="{A9B146A5-C176-4CC4-A96D-C687288627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9873" y="1806635"/>
              <a:ext cx="1188893" cy="1188893"/>
            </a:xfrm>
            <a:custGeom>
              <a:avLst/>
              <a:gdLst>
                <a:gd name="T0" fmla="*/ 547 w 2397"/>
                <a:gd name="T1" fmla="*/ 194 h 2398"/>
                <a:gd name="T2" fmla="*/ 359 w 2397"/>
                <a:gd name="T3" fmla="*/ 344 h 2398"/>
                <a:gd name="T4" fmla="*/ 209 w 2397"/>
                <a:gd name="T5" fmla="*/ 524 h 2398"/>
                <a:gd name="T6" fmla="*/ 97 w 2397"/>
                <a:gd name="T7" fmla="*/ 726 h 2398"/>
                <a:gd name="T8" fmla="*/ 27 w 2397"/>
                <a:gd name="T9" fmla="*/ 945 h 2398"/>
                <a:gd name="T10" fmla="*/ 0 w 2397"/>
                <a:gd name="T11" fmla="*/ 1173 h 2398"/>
                <a:gd name="T12" fmla="*/ 18 w 2397"/>
                <a:gd name="T13" fmla="*/ 1405 h 2398"/>
                <a:gd name="T14" fmla="*/ 82 w 2397"/>
                <a:gd name="T15" fmla="*/ 1634 h 2398"/>
                <a:gd name="T16" fmla="*/ 161 w 2397"/>
                <a:gd name="T17" fmla="*/ 1798 h 2398"/>
                <a:gd name="T18" fmla="*/ 265 w 2397"/>
                <a:gd name="T19" fmla="*/ 1950 h 2398"/>
                <a:gd name="T20" fmla="*/ 430 w 2397"/>
                <a:gd name="T21" fmla="*/ 2120 h 2398"/>
                <a:gd name="T22" fmla="*/ 622 w 2397"/>
                <a:gd name="T23" fmla="*/ 2250 h 2398"/>
                <a:gd name="T24" fmla="*/ 834 w 2397"/>
                <a:gd name="T25" fmla="*/ 2341 h 2398"/>
                <a:gd name="T26" fmla="*/ 1058 w 2397"/>
                <a:gd name="T27" fmla="*/ 2389 h 2398"/>
                <a:gd name="T28" fmla="*/ 1288 w 2397"/>
                <a:gd name="T29" fmla="*/ 2394 h 2398"/>
                <a:gd name="T30" fmla="*/ 1519 w 2397"/>
                <a:gd name="T31" fmla="*/ 2354 h 2398"/>
                <a:gd name="T32" fmla="*/ 1743 w 2397"/>
                <a:gd name="T33" fmla="*/ 2267 h 2398"/>
                <a:gd name="T34" fmla="*/ 1851 w 2397"/>
                <a:gd name="T35" fmla="*/ 2205 h 2398"/>
                <a:gd name="T36" fmla="*/ 2039 w 2397"/>
                <a:gd name="T37" fmla="*/ 2055 h 2398"/>
                <a:gd name="T38" fmla="*/ 2189 w 2397"/>
                <a:gd name="T39" fmla="*/ 1875 h 2398"/>
                <a:gd name="T40" fmla="*/ 2299 w 2397"/>
                <a:gd name="T41" fmla="*/ 1672 h 2398"/>
                <a:gd name="T42" fmla="*/ 2369 w 2397"/>
                <a:gd name="T43" fmla="*/ 1453 h 2398"/>
                <a:gd name="T44" fmla="*/ 2397 w 2397"/>
                <a:gd name="T45" fmla="*/ 1225 h 2398"/>
                <a:gd name="T46" fmla="*/ 2380 w 2397"/>
                <a:gd name="T47" fmla="*/ 993 h 2398"/>
                <a:gd name="T48" fmla="*/ 2316 w 2397"/>
                <a:gd name="T49" fmla="*/ 765 h 2398"/>
                <a:gd name="T50" fmla="*/ 2236 w 2397"/>
                <a:gd name="T51" fmla="*/ 601 h 2398"/>
                <a:gd name="T52" fmla="*/ 2134 w 2397"/>
                <a:gd name="T53" fmla="*/ 449 h 2398"/>
                <a:gd name="T54" fmla="*/ 1968 w 2397"/>
                <a:gd name="T55" fmla="*/ 279 h 2398"/>
                <a:gd name="T56" fmla="*/ 1776 w 2397"/>
                <a:gd name="T57" fmla="*/ 148 h 2398"/>
                <a:gd name="T58" fmla="*/ 1565 w 2397"/>
                <a:gd name="T59" fmla="*/ 57 h 2398"/>
                <a:gd name="T60" fmla="*/ 1339 w 2397"/>
                <a:gd name="T61" fmla="*/ 9 h 2398"/>
                <a:gd name="T62" fmla="*/ 1108 w 2397"/>
                <a:gd name="T63" fmla="*/ 4 h 2398"/>
                <a:gd name="T64" fmla="*/ 878 w 2397"/>
                <a:gd name="T65" fmla="*/ 44 h 2398"/>
                <a:gd name="T66" fmla="*/ 653 w 2397"/>
                <a:gd name="T67" fmla="*/ 131 h 2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97" h="2398">
                  <a:moveTo>
                    <a:pt x="600" y="162"/>
                  </a:moveTo>
                  <a:lnTo>
                    <a:pt x="547" y="194"/>
                  </a:lnTo>
                  <a:lnTo>
                    <a:pt x="449" y="265"/>
                  </a:lnTo>
                  <a:lnTo>
                    <a:pt x="359" y="344"/>
                  </a:lnTo>
                  <a:lnTo>
                    <a:pt x="279" y="431"/>
                  </a:lnTo>
                  <a:lnTo>
                    <a:pt x="209" y="524"/>
                  </a:lnTo>
                  <a:lnTo>
                    <a:pt x="148" y="623"/>
                  </a:lnTo>
                  <a:lnTo>
                    <a:pt x="97" y="726"/>
                  </a:lnTo>
                  <a:lnTo>
                    <a:pt x="57" y="834"/>
                  </a:lnTo>
                  <a:lnTo>
                    <a:pt x="27" y="945"/>
                  </a:lnTo>
                  <a:lnTo>
                    <a:pt x="8" y="1058"/>
                  </a:lnTo>
                  <a:lnTo>
                    <a:pt x="0" y="1173"/>
                  </a:lnTo>
                  <a:lnTo>
                    <a:pt x="3" y="1290"/>
                  </a:lnTo>
                  <a:lnTo>
                    <a:pt x="18" y="1405"/>
                  </a:lnTo>
                  <a:lnTo>
                    <a:pt x="44" y="1521"/>
                  </a:lnTo>
                  <a:lnTo>
                    <a:pt x="82" y="1634"/>
                  </a:lnTo>
                  <a:lnTo>
                    <a:pt x="131" y="1744"/>
                  </a:lnTo>
                  <a:lnTo>
                    <a:pt x="161" y="1798"/>
                  </a:lnTo>
                  <a:lnTo>
                    <a:pt x="193" y="1851"/>
                  </a:lnTo>
                  <a:lnTo>
                    <a:pt x="265" y="1950"/>
                  </a:lnTo>
                  <a:lnTo>
                    <a:pt x="344" y="2039"/>
                  </a:lnTo>
                  <a:lnTo>
                    <a:pt x="430" y="2120"/>
                  </a:lnTo>
                  <a:lnTo>
                    <a:pt x="522" y="2190"/>
                  </a:lnTo>
                  <a:lnTo>
                    <a:pt x="622" y="2250"/>
                  </a:lnTo>
                  <a:lnTo>
                    <a:pt x="726" y="2301"/>
                  </a:lnTo>
                  <a:lnTo>
                    <a:pt x="834" y="2341"/>
                  </a:lnTo>
                  <a:lnTo>
                    <a:pt x="945" y="2371"/>
                  </a:lnTo>
                  <a:lnTo>
                    <a:pt x="1058" y="2389"/>
                  </a:lnTo>
                  <a:lnTo>
                    <a:pt x="1173" y="2398"/>
                  </a:lnTo>
                  <a:lnTo>
                    <a:pt x="1288" y="2394"/>
                  </a:lnTo>
                  <a:lnTo>
                    <a:pt x="1405" y="2380"/>
                  </a:lnTo>
                  <a:lnTo>
                    <a:pt x="1519" y="2354"/>
                  </a:lnTo>
                  <a:lnTo>
                    <a:pt x="1633" y="2317"/>
                  </a:lnTo>
                  <a:lnTo>
                    <a:pt x="1743" y="2267"/>
                  </a:lnTo>
                  <a:lnTo>
                    <a:pt x="1798" y="2236"/>
                  </a:lnTo>
                  <a:lnTo>
                    <a:pt x="1851" y="2205"/>
                  </a:lnTo>
                  <a:lnTo>
                    <a:pt x="1950" y="2134"/>
                  </a:lnTo>
                  <a:lnTo>
                    <a:pt x="2039" y="2055"/>
                  </a:lnTo>
                  <a:lnTo>
                    <a:pt x="2118" y="1968"/>
                  </a:lnTo>
                  <a:lnTo>
                    <a:pt x="2189" y="1875"/>
                  </a:lnTo>
                  <a:lnTo>
                    <a:pt x="2249" y="1776"/>
                  </a:lnTo>
                  <a:lnTo>
                    <a:pt x="2299" y="1672"/>
                  </a:lnTo>
                  <a:lnTo>
                    <a:pt x="2340" y="1565"/>
                  </a:lnTo>
                  <a:lnTo>
                    <a:pt x="2369" y="1453"/>
                  </a:lnTo>
                  <a:lnTo>
                    <a:pt x="2389" y="1341"/>
                  </a:lnTo>
                  <a:lnTo>
                    <a:pt x="2397" y="1225"/>
                  </a:lnTo>
                  <a:lnTo>
                    <a:pt x="2394" y="1109"/>
                  </a:lnTo>
                  <a:lnTo>
                    <a:pt x="2380" y="993"/>
                  </a:lnTo>
                  <a:lnTo>
                    <a:pt x="2354" y="878"/>
                  </a:lnTo>
                  <a:lnTo>
                    <a:pt x="2316" y="765"/>
                  </a:lnTo>
                  <a:lnTo>
                    <a:pt x="2266" y="655"/>
                  </a:lnTo>
                  <a:lnTo>
                    <a:pt x="2236" y="601"/>
                  </a:lnTo>
                  <a:lnTo>
                    <a:pt x="2205" y="547"/>
                  </a:lnTo>
                  <a:lnTo>
                    <a:pt x="2134" y="449"/>
                  </a:lnTo>
                  <a:lnTo>
                    <a:pt x="2054" y="359"/>
                  </a:lnTo>
                  <a:lnTo>
                    <a:pt x="1968" y="279"/>
                  </a:lnTo>
                  <a:lnTo>
                    <a:pt x="1874" y="209"/>
                  </a:lnTo>
                  <a:lnTo>
                    <a:pt x="1776" y="148"/>
                  </a:lnTo>
                  <a:lnTo>
                    <a:pt x="1672" y="98"/>
                  </a:lnTo>
                  <a:lnTo>
                    <a:pt x="1565" y="57"/>
                  </a:lnTo>
                  <a:lnTo>
                    <a:pt x="1453" y="28"/>
                  </a:lnTo>
                  <a:lnTo>
                    <a:pt x="1339" y="9"/>
                  </a:lnTo>
                  <a:lnTo>
                    <a:pt x="1225" y="0"/>
                  </a:lnTo>
                  <a:lnTo>
                    <a:pt x="1108" y="4"/>
                  </a:lnTo>
                  <a:lnTo>
                    <a:pt x="993" y="19"/>
                  </a:lnTo>
                  <a:lnTo>
                    <a:pt x="878" y="44"/>
                  </a:lnTo>
                  <a:lnTo>
                    <a:pt x="765" y="82"/>
                  </a:lnTo>
                  <a:lnTo>
                    <a:pt x="653" y="131"/>
                  </a:lnTo>
                  <a:lnTo>
                    <a:pt x="600" y="162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51435" tIns="25718" rIns="51435" bIns="25718" numCol="1" anchor="t" anchorCtr="0" compatLnSpc="1">
              <a:prstTxWarp prst="textNoShape">
                <a:avLst/>
              </a:prstTxWarp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13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8" name="Freeform: Shape 82">
              <a:extLst>
                <a:ext uri="{FF2B5EF4-FFF2-40B4-BE49-F238E27FC236}">
                  <a16:creationId xmlns="" xmlns:a16="http://schemas.microsoft.com/office/drawing/2014/main" id="{5D3DC8E6-3ED7-433C-A0DB-1D3E57661F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3922" y="1718480"/>
              <a:ext cx="1023727" cy="1941807"/>
            </a:xfrm>
            <a:custGeom>
              <a:avLst/>
              <a:gdLst>
                <a:gd name="connsiteX0" fmla="*/ 1091813 w 1364969"/>
                <a:gd name="connsiteY0" fmla="*/ 0 h 2589076"/>
                <a:gd name="connsiteX1" fmla="*/ 1251937 w 1364969"/>
                <a:gd name="connsiteY1" fmla="*/ 0 h 2589076"/>
                <a:gd name="connsiteX2" fmla="*/ 1238657 w 1364969"/>
                <a:gd name="connsiteY2" fmla="*/ 30830 h 2589076"/>
                <a:gd name="connsiteX3" fmla="*/ 1204929 w 1364969"/>
                <a:gd name="connsiteY3" fmla="*/ 122734 h 2589076"/>
                <a:gd name="connsiteX4" fmla="*/ 1174508 w 1364969"/>
                <a:gd name="connsiteY4" fmla="*/ 215960 h 2589076"/>
                <a:gd name="connsiteX5" fmla="*/ 1148717 w 1364969"/>
                <a:gd name="connsiteY5" fmla="*/ 311169 h 2589076"/>
                <a:gd name="connsiteX6" fmla="*/ 1128216 w 1364969"/>
                <a:gd name="connsiteY6" fmla="*/ 407040 h 2589076"/>
                <a:gd name="connsiteX7" fmla="*/ 1112344 w 1364969"/>
                <a:gd name="connsiteY7" fmla="*/ 504233 h 2589076"/>
                <a:gd name="connsiteX8" fmla="*/ 1099779 w 1364969"/>
                <a:gd name="connsiteY8" fmla="*/ 601425 h 2589076"/>
                <a:gd name="connsiteX9" fmla="*/ 1093166 w 1364969"/>
                <a:gd name="connsiteY9" fmla="*/ 699941 h 2589076"/>
                <a:gd name="connsiteX10" fmla="*/ 1090520 w 1364969"/>
                <a:gd name="connsiteY10" fmla="*/ 798456 h 2589076"/>
                <a:gd name="connsiteX11" fmla="*/ 1093166 w 1364969"/>
                <a:gd name="connsiteY11" fmla="*/ 896971 h 2589076"/>
                <a:gd name="connsiteX12" fmla="*/ 1101101 w 1364969"/>
                <a:gd name="connsiteY12" fmla="*/ 996809 h 2589076"/>
                <a:gd name="connsiteX13" fmla="*/ 1113005 w 1364969"/>
                <a:gd name="connsiteY13" fmla="*/ 1095324 h 2589076"/>
                <a:gd name="connsiteX14" fmla="*/ 1130200 w 1364969"/>
                <a:gd name="connsiteY14" fmla="*/ 1193839 h 2589076"/>
                <a:gd name="connsiteX15" fmla="*/ 1152685 w 1364969"/>
                <a:gd name="connsiteY15" fmla="*/ 1292355 h 2589076"/>
                <a:gd name="connsiteX16" fmla="*/ 1179137 w 1364969"/>
                <a:gd name="connsiteY16" fmla="*/ 1390209 h 2589076"/>
                <a:gd name="connsiteX17" fmla="*/ 1211542 w 1364969"/>
                <a:gd name="connsiteY17" fmla="*/ 1486079 h 2589076"/>
                <a:gd name="connsiteX18" fmla="*/ 1248576 w 1364969"/>
                <a:gd name="connsiteY18" fmla="*/ 1581950 h 2589076"/>
                <a:gd name="connsiteX19" fmla="*/ 1290901 w 1364969"/>
                <a:gd name="connsiteY19" fmla="*/ 1676498 h 2589076"/>
                <a:gd name="connsiteX20" fmla="*/ 1338516 w 1364969"/>
                <a:gd name="connsiteY20" fmla="*/ 1769724 h 2589076"/>
                <a:gd name="connsiteX21" fmla="*/ 1364969 w 1364969"/>
                <a:gd name="connsiteY21" fmla="*/ 1815345 h 2589076"/>
                <a:gd name="connsiteX22" fmla="*/ 1364969 w 1364969"/>
                <a:gd name="connsiteY22" fmla="*/ 1816006 h 2589076"/>
                <a:gd name="connsiteX23" fmla="*/ 1364718 w 1364969"/>
                <a:gd name="connsiteY23" fmla="*/ 1816152 h 2589076"/>
                <a:gd name="connsiteX24" fmla="*/ 1364969 w 1364969"/>
                <a:gd name="connsiteY24" fmla="*/ 1816581 h 2589076"/>
                <a:gd name="connsiteX25" fmla="*/ 1270200 w 1364969"/>
                <a:gd name="connsiteY25" fmla="*/ 1871195 h 2589076"/>
                <a:gd name="connsiteX26" fmla="*/ 1236673 w 1364969"/>
                <a:gd name="connsiteY26" fmla="*/ 1890719 h 2589076"/>
                <a:gd name="connsiteX27" fmla="*/ 1236673 w 1364969"/>
                <a:gd name="connsiteY27" fmla="*/ 1890516 h 2589076"/>
                <a:gd name="connsiteX28" fmla="*/ 24481 w 1364969"/>
                <a:gd name="connsiteY28" fmla="*/ 2589076 h 2589076"/>
                <a:gd name="connsiteX29" fmla="*/ 0 w 1364969"/>
                <a:gd name="connsiteY29" fmla="*/ 2546160 h 2589076"/>
                <a:gd name="connsiteX30" fmla="*/ 1212183 w 1364969"/>
                <a:gd name="connsiteY30" fmla="*/ 1847260 h 2589076"/>
                <a:gd name="connsiteX31" fmla="*/ 1208236 w 1364969"/>
                <a:gd name="connsiteY31" fmla="*/ 1840470 h 2589076"/>
                <a:gd name="connsiteX32" fmla="*/ 1156652 w 1364969"/>
                <a:gd name="connsiteY32" fmla="*/ 1740632 h 2589076"/>
                <a:gd name="connsiteX33" fmla="*/ 1111021 w 1364969"/>
                <a:gd name="connsiteY33" fmla="*/ 1639472 h 2589076"/>
                <a:gd name="connsiteX34" fmla="*/ 1072003 w 1364969"/>
                <a:gd name="connsiteY34" fmla="*/ 1536329 h 2589076"/>
                <a:gd name="connsiteX35" fmla="*/ 1036953 w 1364969"/>
                <a:gd name="connsiteY35" fmla="*/ 1433185 h 2589076"/>
                <a:gd name="connsiteX36" fmla="*/ 1008516 w 1364969"/>
                <a:gd name="connsiteY36" fmla="*/ 1328058 h 2589076"/>
                <a:gd name="connsiteX37" fmla="*/ 984047 w 1364969"/>
                <a:gd name="connsiteY37" fmla="*/ 1222931 h 2589076"/>
                <a:gd name="connsiteX38" fmla="*/ 965530 w 1364969"/>
                <a:gd name="connsiteY38" fmla="*/ 1117804 h 2589076"/>
                <a:gd name="connsiteX39" fmla="*/ 952965 w 1364969"/>
                <a:gd name="connsiteY39" fmla="*/ 1011355 h 2589076"/>
                <a:gd name="connsiteX40" fmla="*/ 945029 w 1364969"/>
                <a:gd name="connsiteY40" fmla="*/ 904905 h 2589076"/>
                <a:gd name="connsiteX41" fmla="*/ 942384 w 1364969"/>
                <a:gd name="connsiteY41" fmla="*/ 798456 h 2589076"/>
                <a:gd name="connsiteX42" fmla="*/ 945029 w 1364969"/>
                <a:gd name="connsiteY42" fmla="*/ 693329 h 2589076"/>
                <a:gd name="connsiteX43" fmla="*/ 951643 w 1364969"/>
                <a:gd name="connsiteY43" fmla="*/ 588202 h 2589076"/>
                <a:gd name="connsiteX44" fmla="*/ 964869 w 1364969"/>
                <a:gd name="connsiteY44" fmla="*/ 483075 h 2589076"/>
                <a:gd name="connsiteX45" fmla="*/ 982063 w 1364969"/>
                <a:gd name="connsiteY45" fmla="*/ 378609 h 2589076"/>
                <a:gd name="connsiteX46" fmla="*/ 1005210 w 1364969"/>
                <a:gd name="connsiteY46" fmla="*/ 276127 h 2589076"/>
                <a:gd name="connsiteX47" fmla="*/ 1031663 w 1364969"/>
                <a:gd name="connsiteY47" fmla="*/ 174306 h 2589076"/>
                <a:gd name="connsiteX48" fmla="*/ 1064067 w 1364969"/>
                <a:gd name="connsiteY48" fmla="*/ 73807 h 2589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364969" h="2589076">
                  <a:moveTo>
                    <a:pt x="1091813" y="0"/>
                  </a:moveTo>
                  <a:lnTo>
                    <a:pt x="1251937" y="0"/>
                  </a:lnTo>
                  <a:lnTo>
                    <a:pt x="1238657" y="30830"/>
                  </a:lnTo>
                  <a:lnTo>
                    <a:pt x="1204929" y="122734"/>
                  </a:lnTo>
                  <a:lnTo>
                    <a:pt x="1174508" y="215960"/>
                  </a:lnTo>
                  <a:lnTo>
                    <a:pt x="1148717" y="311169"/>
                  </a:lnTo>
                  <a:lnTo>
                    <a:pt x="1128216" y="407040"/>
                  </a:lnTo>
                  <a:lnTo>
                    <a:pt x="1112344" y="504233"/>
                  </a:lnTo>
                  <a:lnTo>
                    <a:pt x="1099779" y="601425"/>
                  </a:lnTo>
                  <a:lnTo>
                    <a:pt x="1093166" y="699941"/>
                  </a:lnTo>
                  <a:lnTo>
                    <a:pt x="1090520" y="798456"/>
                  </a:lnTo>
                  <a:lnTo>
                    <a:pt x="1093166" y="896971"/>
                  </a:lnTo>
                  <a:lnTo>
                    <a:pt x="1101101" y="996809"/>
                  </a:lnTo>
                  <a:lnTo>
                    <a:pt x="1113005" y="1095324"/>
                  </a:lnTo>
                  <a:lnTo>
                    <a:pt x="1130200" y="1193839"/>
                  </a:lnTo>
                  <a:lnTo>
                    <a:pt x="1152685" y="1292355"/>
                  </a:lnTo>
                  <a:lnTo>
                    <a:pt x="1179137" y="1390209"/>
                  </a:lnTo>
                  <a:lnTo>
                    <a:pt x="1211542" y="1486079"/>
                  </a:lnTo>
                  <a:lnTo>
                    <a:pt x="1248576" y="1581950"/>
                  </a:lnTo>
                  <a:lnTo>
                    <a:pt x="1290901" y="1676498"/>
                  </a:lnTo>
                  <a:lnTo>
                    <a:pt x="1338516" y="1769724"/>
                  </a:lnTo>
                  <a:lnTo>
                    <a:pt x="1364969" y="1815345"/>
                  </a:lnTo>
                  <a:lnTo>
                    <a:pt x="1364969" y="1816006"/>
                  </a:lnTo>
                  <a:lnTo>
                    <a:pt x="1364718" y="1816152"/>
                  </a:lnTo>
                  <a:lnTo>
                    <a:pt x="1364969" y="1816581"/>
                  </a:lnTo>
                  <a:lnTo>
                    <a:pt x="1270200" y="1871195"/>
                  </a:lnTo>
                  <a:lnTo>
                    <a:pt x="1236673" y="1890719"/>
                  </a:lnTo>
                  <a:lnTo>
                    <a:pt x="1236673" y="1890516"/>
                  </a:lnTo>
                  <a:lnTo>
                    <a:pt x="24481" y="2589076"/>
                  </a:lnTo>
                  <a:lnTo>
                    <a:pt x="0" y="2546160"/>
                  </a:lnTo>
                  <a:lnTo>
                    <a:pt x="1212183" y="1847260"/>
                  </a:lnTo>
                  <a:lnTo>
                    <a:pt x="1208236" y="1840470"/>
                  </a:lnTo>
                  <a:lnTo>
                    <a:pt x="1156652" y="1740632"/>
                  </a:lnTo>
                  <a:lnTo>
                    <a:pt x="1111021" y="1639472"/>
                  </a:lnTo>
                  <a:lnTo>
                    <a:pt x="1072003" y="1536329"/>
                  </a:lnTo>
                  <a:lnTo>
                    <a:pt x="1036953" y="1433185"/>
                  </a:lnTo>
                  <a:lnTo>
                    <a:pt x="1008516" y="1328058"/>
                  </a:lnTo>
                  <a:lnTo>
                    <a:pt x="984047" y="1222931"/>
                  </a:lnTo>
                  <a:lnTo>
                    <a:pt x="965530" y="1117804"/>
                  </a:lnTo>
                  <a:lnTo>
                    <a:pt x="952965" y="1011355"/>
                  </a:lnTo>
                  <a:lnTo>
                    <a:pt x="945029" y="904905"/>
                  </a:lnTo>
                  <a:lnTo>
                    <a:pt x="942384" y="798456"/>
                  </a:lnTo>
                  <a:lnTo>
                    <a:pt x="945029" y="693329"/>
                  </a:lnTo>
                  <a:lnTo>
                    <a:pt x="951643" y="588202"/>
                  </a:lnTo>
                  <a:lnTo>
                    <a:pt x="964869" y="483075"/>
                  </a:lnTo>
                  <a:lnTo>
                    <a:pt x="982063" y="378609"/>
                  </a:lnTo>
                  <a:lnTo>
                    <a:pt x="1005210" y="276127"/>
                  </a:lnTo>
                  <a:lnTo>
                    <a:pt x="1031663" y="174306"/>
                  </a:lnTo>
                  <a:lnTo>
                    <a:pt x="1064067" y="73807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51435" tIns="25718" rIns="51435" bIns="2571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13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" name="Freeform: Shape 83">
              <a:extLst>
                <a:ext uri="{FF2B5EF4-FFF2-40B4-BE49-F238E27FC236}">
                  <a16:creationId xmlns="" xmlns:a16="http://schemas.microsoft.com/office/drawing/2014/main" id="{6ED4D7DB-C3A9-4882-8CC5-E9B46E8D8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076" y="1850713"/>
              <a:ext cx="822851" cy="2831616"/>
            </a:xfrm>
            <a:custGeom>
              <a:avLst/>
              <a:gdLst>
                <a:gd name="connsiteX0" fmla="*/ 161034 w 1097134"/>
                <a:gd name="connsiteY0" fmla="*/ 0 h 3775488"/>
                <a:gd name="connsiteX1" fmla="*/ 322580 w 1097134"/>
                <a:gd name="connsiteY1" fmla="*/ 0 h 3775488"/>
                <a:gd name="connsiteX2" fmla="*/ 319612 w 1097134"/>
                <a:gd name="connsiteY2" fmla="*/ 5896 h 3775488"/>
                <a:gd name="connsiteX3" fmla="*/ 271968 w 1097134"/>
                <a:gd name="connsiteY3" fmla="*/ 119616 h 3775488"/>
                <a:gd name="connsiteX4" fmla="*/ 232926 w 1097134"/>
                <a:gd name="connsiteY4" fmla="*/ 235320 h 3775488"/>
                <a:gd name="connsiteX5" fmla="*/ 201164 w 1097134"/>
                <a:gd name="connsiteY5" fmla="*/ 352347 h 3775488"/>
                <a:gd name="connsiteX6" fmla="*/ 176018 w 1097134"/>
                <a:gd name="connsiteY6" fmla="*/ 472679 h 3775488"/>
                <a:gd name="connsiteX7" fmla="*/ 158813 w 1097134"/>
                <a:gd name="connsiteY7" fmla="*/ 593011 h 3775488"/>
                <a:gd name="connsiteX8" fmla="*/ 150211 w 1097134"/>
                <a:gd name="connsiteY8" fmla="*/ 715988 h 3775488"/>
                <a:gd name="connsiteX9" fmla="*/ 148888 w 1097134"/>
                <a:gd name="connsiteY9" fmla="*/ 838304 h 3775488"/>
                <a:gd name="connsiteX10" fmla="*/ 155505 w 1097134"/>
                <a:gd name="connsiteY10" fmla="*/ 961942 h 3775488"/>
                <a:gd name="connsiteX11" fmla="*/ 170063 w 1097134"/>
                <a:gd name="connsiteY11" fmla="*/ 1084918 h 3775488"/>
                <a:gd name="connsiteX12" fmla="*/ 193223 w 1097134"/>
                <a:gd name="connsiteY12" fmla="*/ 1206573 h 3775488"/>
                <a:gd name="connsiteX13" fmla="*/ 224986 w 1097134"/>
                <a:gd name="connsiteY13" fmla="*/ 1328227 h 3775488"/>
                <a:gd name="connsiteX14" fmla="*/ 264689 w 1097134"/>
                <a:gd name="connsiteY14" fmla="*/ 1449221 h 3775488"/>
                <a:gd name="connsiteX15" fmla="*/ 313656 w 1097134"/>
                <a:gd name="connsiteY15" fmla="*/ 1567569 h 3775488"/>
                <a:gd name="connsiteX16" fmla="*/ 369902 w 1097134"/>
                <a:gd name="connsiteY16" fmla="*/ 1683935 h 3775488"/>
                <a:gd name="connsiteX17" fmla="*/ 402327 w 1097134"/>
                <a:gd name="connsiteY17" fmla="*/ 1741456 h 3775488"/>
                <a:gd name="connsiteX18" fmla="*/ 435413 w 1097134"/>
                <a:gd name="connsiteY18" fmla="*/ 1796333 h 3775488"/>
                <a:gd name="connsiteX19" fmla="*/ 506217 w 1097134"/>
                <a:gd name="connsiteY19" fmla="*/ 1902780 h 3775488"/>
                <a:gd name="connsiteX20" fmla="*/ 583638 w 1097134"/>
                <a:gd name="connsiteY20" fmla="*/ 2001955 h 3775488"/>
                <a:gd name="connsiteX21" fmla="*/ 665692 w 1097134"/>
                <a:gd name="connsiteY21" fmla="*/ 2095180 h 3775488"/>
                <a:gd name="connsiteX22" fmla="*/ 754363 w 1097134"/>
                <a:gd name="connsiteY22" fmla="*/ 2183115 h 3775488"/>
                <a:gd name="connsiteX23" fmla="*/ 847004 w 1097134"/>
                <a:gd name="connsiteY23" fmla="*/ 2263116 h 3775488"/>
                <a:gd name="connsiteX24" fmla="*/ 943615 w 1097134"/>
                <a:gd name="connsiteY24" fmla="*/ 2337166 h 3775488"/>
                <a:gd name="connsiteX25" fmla="*/ 1044858 w 1097134"/>
                <a:gd name="connsiteY25" fmla="*/ 2403944 h 3775488"/>
                <a:gd name="connsiteX26" fmla="*/ 1097134 w 1097134"/>
                <a:gd name="connsiteY26" fmla="*/ 2435019 h 3775488"/>
                <a:gd name="connsiteX27" fmla="*/ 1022360 w 1097134"/>
                <a:gd name="connsiteY27" fmla="*/ 2563285 h 3775488"/>
                <a:gd name="connsiteX28" fmla="*/ 1021767 w 1097134"/>
                <a:gd name="connsiteY28" fmla="*/ 2562933 h 3775488"/>
                <a:gd name="connsiteX29" fmla="*/ 322690 w 1097134"/>
                <a:gd name="connsiteY29" fmla="*/ 3775488 h 3775488"/>
                <a:gd name="connsiteX30" fmla="*/ 279739 w 1097134"/>
                <a:gd name="connsiteY30" fmla="*/ 3751681 h 3775488"/>
                <a:gd name="connsiteX31" fmla="*/ 979048 w 1097134"/>
                <a:gd name="connsiteY31" fmla="*/ 2537526 h 3775488"/>
                <a:gd name="connsiteX32" fmla="*/ 966775 w 1097134"/>
                <a:gd name="connsiteY32" fmla="*/ 2530227 h 3775488"/>
                <a:gd name="connsiteX33" fmla="*/ 856929 w 1097134"/>
                <a:gd name="connsiteY33" fmla="*/ 2458160 h 3775488"/>
                <a:gd name="connsiteX34" fmla="*/ 752377 w 1097134"/>
                <a:gd name="connsiteY34" fmla="*/ 2378159 h 3775488"/>
                <a:gd name="connsiteX35" fmla="*/ 653119 w 1097134"/>
                <a:gd name="connsiteY35" fmla="*/ 2291546 h 3775488"/>
                <a:gd name="connsiteX36" fmla="*/ 557831 w 1097134"/>
                <a:gd name="connsiteY36" fmla="*/ 2197660 h 3775488"/>
                <a:gd name="connsiteX37" fmla="*/ 468499 w 1097134"/>
                <a:gd name="connsiteY37" fmla="*/ 2097163 h 3775488"/>
                <a:gd name="connsiteX38" fmla="*/ 386446 w 1097134"/>
                <a:gd name="connsiteY38" fmla="*/ 1989393 h 3775488"/>
                <a:gd name="connsiteX39" fmla="*/ 309024 w 1097134"/>
                <a:gd name="connsiteY39" fmla="*/ 1875012 h 3775488"/>
                <a:gd name="connsiteX40" fmla="*/ 273953 w 1097134"/>
                <a:gd name="connsiteY40" fmla="*/ 1815507 h 3775488"/>
                <a:gd name="connsiteX41" fmla="*/ 238882 w 1097134"/>
                <a:gd name="connsiteY41" fmla="*/ 1753357 h 3775488"/>
                <a:gd name="connsiteX42" fmla="*/ 178003 w 1097134"/>
                <a:gd name="connsiteY42" fmla="*/ 1628397 h 3775488"/>
                <a:gd name="connsiteX43" fmla="*/ 125727 w 1097134"/>
                <a:gd name="connsiteY43" fmla="*/ 1500792 h 3775488"/>
                <a:gd name="connsiteX44" fmla="*/ 82715 w 1097134"/>
                <a:gd name="connsiteY44" fmla="*/ 1370542 h 3775488"/>
                <a:gd name="connsiteX45" fmla="*/ 48306 w 1097134"/>
                <a:gd name="connsiteY45" fmla="*/ 1239631 h 3775488"/>
                <a:gd name="connsiteX46" fmla="*/ 23160 w 1097134"/>
                <a:gd name="connsiteY46" fmla="*/ 1107398 h 3775488"/>
                <a:gd name="connsiteX47" fmla="*/ 7279 w 1097134"/>
                <a:gd name="connsiteY47" fmla="*/ 974504 h 3775488"/>
                <a:gd name="connsiteX48" fmla="*/ 0 w 1097134"/>
                <a:gd name="connsiteY48" fmla="*/ 842271 h 3775488"/>
                <a:gd name="connsiteX49" fmla="*/ 1324 w 1097134"/>
                <a:gd name="connsiteY49" fmla="*/ 710037 h 3775488"/>
                <a:gd name="connsiteX50" fmla="*/ 11249 w 1097134"/>
                <a:gd name="connsiteY50" fmla="*/ 577804 h 3775488"/>
                <a:gd name="connsiteX51" fmla="*/ 29778 w 1097134"/>
                <a:gd name="connsiteY51" fmla="*/ 447555 h 3775488"/>
                <a:gd name="connsiteX52" fmla="*/ 56246 w 1097134"/>
                <a:gd name="connsiteY52" fmla="*/ 317966 h 3775488"/>
                <a:gd name="connsiteX53" fmla="*/ 90656 w 1097134"/>
                <a:gd name="connsiteY53" fmla="*/ 191022 h 3775488"/>
                <a:gd name="connsiteX54" fmla="*/ 133006 w 1097134"/>
                <a:gd name="connsiteY54" fmla="*/ 66062 h 3775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097134" h="3775488">
                  <a:moveTo>
                    <a:pt x="161034" y="0"/>
                  </a:moveTo>
                  <a:lnTo>
                    <a:pt x="322580" y="0"/>
                  </a:lnTo>
                  <a:lnTo>
                    <a:pt x="319612" y="5896"/>
                  </a:lnTo>
                  <a:lnTo>
                    <a:pt x="271968" y="119616"/>
                  </a:lnTo>
                  <a:lnTo>
                    <a:pt x="232926" y="235320"/>
                  </a:lnTo>
                  <a:lnTo>
                    <a:pt x="201164" y="352347"/>
                  </a:lnTo>
                  <a:lnTo>
                    <a:pt x="176018" y="472679"/>
                  </a:lnTo>
                  <a:lnTo>
                    <a:pt x="158813" y="593011"/>
                  </a:lnTo>
                  <a:lnTo>
                    <a:pt x="150211" y="715988"/>
                  </a:lnTo>
                  <a:lnTo>
                    <a:pt x="148888" y="838304"/>
                  </a:lnTo>
                  <a:lnTo>
                    <a:pt x="155505" y="961942"/>
                  </a:lnTo>
                  <a:lnTo>
                    <a:pt x="170063" y="1084918"/>
                  </a:lnTo>
                  <a:lnTo>
                    <a:pt x="193223" y="1206573"/>
                  </a:lnTo>
                  <a:lnTo>
                    <a:pt x="224986" y="1328227"/>
                  </a:lnTo>
                  <a:lnTo>
                    <a:pt x="264689" y="1449221"/>
                  </a:lnTo>
                  <a:lnTo>
                    <a:pt x="313656" y="1567569"/>
                  </a:lnTo>
                  <a:lnTo>
                    <a:pt x="369902" y="1683935"/>
                  </a:lnTo>
                  <a:lnTo>
                    <a:pt x="402327" y="1741456"/>
                  </a:lnTo>
                  <a:lnTo>
                    <a:pt x="435413" y="1796333"/>
                  </a:lnTo>
                  <a:lnTo>
                    <a:pt x="506217" y="1902780"/>
                  </a:lnTo>
                  <a:lnTo>
                    <a:pt x="583638" y="2001955"/>
                  </a:lnTo>
                  <a:lnTo>
                    <a:pt x="665692" y="2095180"/>
                  </a:lnTo>
                  <a:lnTo>
                    <a:pt x="754363" y="2183115"/>
                  </a:lnTo>
                  <a:lnTo>
                    <a:pt x="847004" y="2263116"/>
                  </a:lnTo>
                  <a:lnTo>
                    <a:pt x="943615" y="2337166"/>
                  </a:lnTo>
                  <a:lnTo>
                    <a:pt x="1044858" y="2403944"/>
                  </a:lnTo>
                  <a:lnTo>
                    <a:pt x="1097134" y="2435019"/>
                  </a:lnTo>
                  <a:lnTo>
                    <a:pt x="1022360" y="2563285"/>
                  </a:lnTo>
                  <a:lnTo>
                    <a:pt x="1021767" y="2562933"/>
                  </a:lnTo>
                  <a:lnTo>
                    <a:pt x="322690" y="3775488"/>
                  </a:lnTo>
                  <a:lnTo>
                    <a:pt x="279739" y="3751681"/>
                  </a:lnTo>
                  <a:lnTo>
                    <a:pt x="979048" y="2537526"/>
                  </a:lnTo>
                  <a:lnTo>
                    <a:pt x="966775" y="2530227"/>
                  </a:lnTo>
                  <a:lnTo>
                    <a:pt x="856929" y="2458160"/>
                  </a:lnTo>
                  <a:lnTo>
                    <a:pt x="752377" y="2378159"/>
                  </a:lnTo>
                  <a:lnTo>
                    <a:pt x="653119" y="2291546"/>
                  </a:lnTo>
                  <a:lnTo>
                    <a:pt x="557831" y="2197660"/>
                  </a:lnTo>
                  <a:lnTo>
                    <a:pt x="468499" y="2097163"/>
                  </a:lnTo>
                  <a:lnTo>
                    <a:pt x="386446" y="1989393"/>
                  </a:lnTo>
                  <a:lnTo>
                    <a:pt x="309024" y="1875012"/>
                  </a:lnTo>
                  <a:lnTo>
                    <a:pt x="273953" y="1815507"/>
                  </a:lnTo>
                  <a:lnTo>
                    <a:pt x="238882" y="1753357"/>
                  </a:lnTo>
                  <a:lnTo>
                    <a:pt x="178003" y="1628397"/>
                  </a:lnTo>
                  <a:lnTo>
                    <a:pt x="125727" y="1500792"/>
                  </a:lnTo>
                  <a:lnTo>
                    <a:pt x="82715" y="1370542"/>
                  </a:lnTo>
                  <a:lnTo>
                    <a:pt x="48306" y="1239631"/>
                  </a:lnTo>
                  <a:lnTo>
                    <a:pt x="23160" y="1107398"/>
                  </a:lnTo>
                  <a:lnTo>
                    <a:pt x="7279" y="974504"/>
                  </a:lnTo>
                  <a:lnTo>
                    <a:pt x="0" y="842271"/>
                  </a:lnTo>
                  <a:lnTo>
                    <a:pt x="1324" y="710037"/>
                  </a:lnTo>
                  <a:lnTo>
                    <a:pt x="11249" y="577804"/>
                  </a:lnTo>
                  <a:lnTo>
                    <a:pt x="29778" y="447555"/>
                  </a:lnTo>
                  <a:lnTo>
                    <a:pt x="56246" y="317966"/>
                  </a:lnTo>
                  <a:lnTo>
                    <a:pt x="90656" y="191022"/>
                  </a:lnTo>
                  <a:lnTo>
                    <a:pt x="133006" y="66062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51435" tIns="25718" rIns="51435" bIns="2571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13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" name="Freeform: Shape 84">
              <a:extLst>
                <a:ext uri="{FF2B5EF4-FFF2-40B4-BE49-F238E27FC236}">
                  <a16:creationId xmlns="" xmlns:a16="http://schemas.microsoft.com/office/drawing/2014/main" id="{F3CCE829-9F0B-4A3C-B2FF-9EA471EBCD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2560" y="2520065"/>
              <a:ext cx="1422505" cy="2474502"/>
            </a:xfrm>
            <a:custGeom>
              <a:avLst/>
              <a:gdLst>
                <a:gd name="connsiteX0" fmla="*/ 0 w 1896673"/>
                <a:gd name="connsiteY0" fmla="*/ 0 h 3299336"/>
                <a:gd name="connsiteX1" fmla="*/ 148136 w 1896673"/>
                <a:gd name="connsiteY1" fmla="*/ 0 h 3299336"/>
                <a:gd name="connsiteX2" fmla="*/ 148797 w 1896673"/>
                <a:gd name="connsiteY2" fmla="*/ 55551 h 3299336"/>
                <a:gd name="connsiteX3" fmla="*/ 156072 w 1896673"/>
                <a:gd name="connsiteY3" fmla="*/ 167976 h 3299336"/>
                <a:gd name="connsiteX4" fmla="*/ 169298 w 1896673"/>
                <a:gd name="connsiteY4" fmla="*/ 280400 h 3299336"/>
                <a:gd name="connsiteX5" fmla="*/ 191122 w 1896673"/>
                <a:gd name="connsiteY5" fmla="*/ 391503 h 3299336"/>
                <a:gd name="connsiteX6" fmla="*/ 220220 w 1896673"/>
                <a:gd name="connsiteY6" fmla="*/ 502605 h 3299336"/>
                <a:gd name="connsiteX7" fmla="*/ 257254 w 1896673"/>
                <a:gd name="connsiteY7" fmla="*/ 612384 h 3299336"/>
                <a:gd name="connsiteX8" fmla="*/ 300901 w 1896673"/>
                <a:gd name="connsiteY8" fmla="*/ 719518 h 3299336"/>
                <a:gd name="connsiteX9" fmla="*/ 353146 w 1896673"/>
                <a:gd name="connsiteY9" fmla="*/ 825330 h 3299336"/>
                <a:gd name="connsiteX10" fmla="*/ 382244 w 1896673"/>
                <a:gd name="connsiteY10" fmla="*/ 877574 h 3299336"/>
                <a:gd name="connsiteX11" fmla="*/ 412665 w 1896673"/>
                <a:gd name="connsiteY11" fmla="*/ 929819 h 3299336"/>
                <a:gd name="connsiteX12" fmla="*/ 480120 w 1896673"/>
                <a:gd name="connsiteY12" fmla="*/ 1028356 h 3299336"/>
                <a:gd name="connsiteX13" fmla="*/ 551542 w 1896673"/>
                <a:gd name="connsiteY13" fmla="*/ 1122264 h 3299336"/>
                <a:gd name="connsiteX14" fmla="*/ 628917 w 1896673"/>
                <a:gd name="connsiteY14" fmla="*/ 1208897 h 3299336"/>
                <a:gd name="connsiteX15" fmla="*/ 712244 w 1896673"/>
                <a:gd name="connsiteY15" fmla="*/ 1290239 h 3299336"/>
                <a:gd name="connsiteX16" fmla="*/ 798877 w 1896673"/>
                <a:gd name="connsiteY16" fmla="*/ 1364969 h 3299336"/>
                <a:gd name="connsiteX17" fmla="*/ 890139 w 1896673"/>
                <a:gd name="connsiteY17" fmla="*/ 1433085 h 3299336"/>
                <a:gd name="connsiteX18" fmla="*/ 985370 w 1896673"/>
                <a:gd name="connsiteY18" fmla="*/ 1495911 h 3299336"/>
                <a:gd name="connsiteX19" fmla="*/ 1083246 w 1896673"/>
                <a:gd name="connsiteY19" fmla="*/ 1551462 h 3299336"/>
                <a:gd name="connsiteX20" fmla="*/ 1185089 w 1896673"/>
                <a:gd name="connsiteY20" fmla="*/ 1600400 h 3299336"/>
                <a:gd name="connsiteX21" fmla="*/ 1289578 w 1896673"/>
                <a:gd name="connsiteY21" fmla="*/ 1642724 h 3299336"/>
                <a:gd name="connsiteX22" fmla="*/ 1396051 w 1896673"/>
                <a:gd name="connsiteY22" fmla="*/ 1678436 h 3299336"/>
                <a:gd name="connsiteX23" fmla="*/ 1505169 w 1896673"/>
                <a:gd name="connsiteY23" fmla="*/ 1706872 h 3299336"/>
                <a:gd name="connsiteX24" fmla="*/ 1615610 w 1896673"/>
                <a:gd name="connsiteY24" fmla="*/ 1728696 h 3299336"/>
                <a:gd name="connsiteX25" fmla="*/ 1726712 w 1896673"/>
                <a:gd name="connsiteY25" fmla="*/ 1743245 h 3299336"/>
                <a:gd name="connsiteX26" fmla="*/ 1840459 w 1896673"/>
                <a:gd name="connsiteY26" fmla="*/ 1751181 h 3299336"/>
                <a:gd name="connsiteX27" fmla="*/ 1847073 w 1896673"/>
                <a:gd name="connsiteY27" fmla="*/ 1751181 h 3299336"/>
                <a:gd name="connsiteX28" fmla="*/ 1847073 w 1896673"/>
                <a:gd name="connsiteY28" fmla="*/ 1749858 h 3299336"/>
                <a:gd name="connsiteX29" fmla="*/ 1896673 w 1896673"/>
                <a:gd name="connsiteY29" fmla="*/ 1749858 h 3299336"/>
                <a:gd name="connsiteX30" fmla="*/ 1896673 w 1896673"/>
                <a:gd name="connsiteY30" fmla="*/ 3299336 h 3299336"/>
                <a:gd name="connsiteX31" fmla="*/ 1847073 w 1896673"/>
                <a:gd name="connsiteY31" fmla="*/ 3299336 h 3299336"/>
                <a:gd name="connsiteX32" fmla="*/ 1847073 w 1896673"/>
                <a:gd name="connsiteY32" fmla="*/ 1899574 h 3299336"/>
                <a:gd name="connsiteX33" fmla="*/ 1835169 w 1896673"/>
                <a:gd name="connsiteY33" fmla="*/ 1899318 h 3299336"/>
                <a:gd name="connsiteX34" fmla="*/ 1713486 w 1896673"/>
                <a:gd name="connsiteY34" fmla="*/ 1890720 h 3299336"/>
                <a:gd name="connsiteX35" fmla="*/ 1591802 w 1896673"/>
                <a:gd name="connsiteY35" fmla="*/ 1875510 h 3299336"/>
                <a:gd name="connsiteX36" fmla="*/ 1471442 w 1896673"/>
                <a:gd name="connsiteY36" fmla="*/ 1851702 h 3299336"/>
                <a:gd name="connsiteX37" fmla="*/ 1354388 w 1896673"/>
                <a:gd name="connsiteY37" fmla="*/ 1820620 h 3299336"/>
                <a:gd name="connsiteX38" fmla="*/ 1238656 w 1896673"/>
                <a:gd name="connsiteY38" fmla="*/ 1782264 h 3299336"/>
                <a:gd name="connsiteX39" fmla="*/ 1125570 w 1896673"/>
                <a:gd name="connsiteY39" fmla="*/ 1735971 h 3299336"/>
                <a:gd name="connsiteX40" fmla="*/ 1014468 w 1896673"/>
                <a:gd name="connsiteY40" fmla="*/ 1682403 h 3299336"/>
                <a:gd name="connsiteX41" fmla="*/ 907334 w 1896673"/>
                <a:gd name="connsiteY41" fmla="*/ 1622884 h 3299336"/>
                <a:gd name="connsiteX42" fmla="*/ 804829 w 1896673"/>
                <a:gd name="connsiteY42" fmla="*/ 1554768 h 3299336"/>
                <a:gd name="connsiteX43" fmla="*/ 704969 w 1896673"/>
                <a:gd name="connsiteY43" fmla="*/ 1480700 h 3299336"/>
                <a:gd name="connsiteX44" fmla="*/ 611061 w 1896673"/>
                <a:gd name="connsiteY44" fmla="*/ 1400019 h 3299336"/>
                <a:gd name="connsiteX45" fmla="*/ 521783 w 1896673"/>
                <a:gd name="connsiteY45" fmla="*/ 1311402 h 3299336"/>
                <a:gd name="connsiteX46" fmla="*/ 437795 w 1896673"/>
                <a:gd name="connsiteY46" fmla="*/ 1217494 h 3299336"/>
                <a:gd name="connsiteX47" fmla="*/ 359098 w 1896673"/>
                <a:gd name="connsiteY47" fmla="*/ 1116312 h 3299336"/>
                <a:gd name="connsiteX48" fmla="*/ 287014 w 1896673"/>
                <a:gd name="connsiteY48" fmla="*/ 1007855 h 3299336"/>
                <a:gd name="connsiteX49" fmla="*/ 253286 w 1896673"/>
                <a:gd name="connsiteY49" fmla="*/ 952304 h 3299336"/>
                <a:gd name="connsiteX50" fmla="*/ 221543 w 1896673"/>
                <a:gd name="connsiteY50" fmla="*/ 896091 h 3299336"/>
                <a:gd name="connsiteX51" fmla="*/ 165330 w 1896673"/>
                <a:gd name="connsiteY51" fmla="*/ 781021 h 3299336"/>
                <a:gd name="connsiteX52" fmla="*/ 117054 w 1896673"/>
                <a:gd name="connsiteY52" fmla="*/ 663306 h 3299336"/>
                <a:gd name="connsiteX53" fmla="*/ 78036 w 1896673"/>
                <a:gd name="connsiteY53" fmla="*/ 544929 h 3299336"/>
                <a:gd name="connsiteX54" fmla="*/ 46292 w 1896673"/>
                <a:gd name="connsiteY54" fmla="*/ 425230 h 3299336"/>
                <a:gd name="connsiteX55" fmla="*/ 23146 w 1896673"/>
                <a:gd name="connsiteY55" fmla="*/ 303547 h 3299336"/>
                <a:gd name="connsiteX56" fmla="*/ 7274 w 1896673"/>
                <a:gd name="connsiteY56" fmla="*/ 182525 h 3299336"/>
                <a:gd name="connsiteX57" fmla="*/ 661 w 1896673"/>
                <a:gd name="connsiteY57" fmla="*/ 60842 h 3299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896673" h="3299336">
                  <a:moveTo>
                    <a:pt x="0" y="0"/>
                  </a:moveTo>
                  <a:lnTo>
                    <a:pt x="148136" y="0"/>
                  </a:lnTo>
                  <a:lnTo>
                    <a:pt x="148797" y="55551"/>
                  </a:lnTo>
                  <a:lnTo>
                    <a:pt x="156072" y="167976"/>
                  </a:lnTo>
                  <a:lnTo>
                    <a:pt x="169298" y="280400"/>
                  </a:lnTo>
                  <a:lnTo>
                    <a:pt x="191122" y="391503"/>
                  </a:lnTo>
                  <a:lnTo>
                    <a:pt x="220220" y="502605"/>
                  </a:lnTo>
                  <a:lnTo>
                    <a:pt x="257254" y="612384"/>
                  </a:lnTo>
                  <a:lnTo>
                    <a:pt x="300901" y="719518"/>
                  </a:lnTo>
                  <a:lnTo>
                    <a:pt x="353146" y="825330"/>
                  </a:lnTo>
                  <a:lnTo>
                    <a:pt x="382244" y="877574"/>
                  </a:lnTo>
                  <a:lnTo>
                    <a:pt x="412665" y="929819"/>
                  </a:lnTo>
                  <a:lnTo>
                    <a:pt x="480120" y="1028356"/>
                  </a:lnTo>
                  <a:lnTo>
                    <a:pt x="551542" y="1122264"/>
                  </a:lnTo>
                  <a:lnTo>
                    <a:pt x="628917" y="1208897"/>
                  </a:lnTo>
                  <a:lnTo>
                    <a:pt x="712244" y="1290239"/>
                  </a:lnTo>
                  <a:lnTo>
                    <a:pt x="798877" y="1364969"/>
                  </a:lnTo>
                  <a:lnTo>
                    <a:pt x="890139" y="1433085"/>
                  </a:lnTo>
                  <a:lnTo>
                    <a:pt x="985370" y="1495911"/>
                  </a:lnTo>
                  <a:lnTo>
                    <a:pt x="1083246" y="1551462"/>
                  </a:lnTo>
                  <a:lnTo>
                    <a:pt x="1185089" y="1600400"/>
                  </a:lnTo>
                  <a:lnTo>
                    <a:pt x="1289578" y="1642724"/>
                  </a:lnTo>
                  <a:lnTo>
                    <a:pt x="1396051" y="1678436"/>
                  </a:lnTo>
                  <a:lnTo>
                    <a:pt x="1505169" y="1706872"/>
                  </a:lnTo>
                  <a:lnTo>
                    <a:pt x="1615610" y="1728696"/>
                  </a:lnTo>
                  <a:lnTo>
                    <a:pt x="1726712" y="1743245"/>
                  </a:lnTo>
                  <a:lnTo>
                    <a:pt x="1840459" y="1751181"/>
                  </a:lnTo>
                  <a:lnTo>
                    <a:pt x="1847073" y="1751181"/>
                  </a:lnTo>
                  <a:lnTo>
                    <a:pt x="1847073" y="1749858"/>
                  </a:lnTo>
                  <a:lnTo>
                    <a:pt x="1896673" y="1749858"/>
                  </a:lnTo>
                  <a:lnTo>
                    <a:pt x="1896673" y="3299336"/>
                  </a:lnTo>
                  <a:lnTo>
                    <a:pt x="1847073" y="3299336"/>
                  </a:lnTo>
                  <a:lnTo>
                    <a:pt x="1847073" y="1899574"/>
                  </a:lnTo>
                  <a:lnTo>
                    <a:pt x="1835169" y="1899318"/>
                  </a:lnTo>
                  <a:lnTo>
                    <a:pt x="1713486" y="1890720"/>
                  </a:lnTo>
                  <a:lnTo>
                    <a:pt x="1591802" y="1875510"/>
                  </a:lnTo>
                  <a:lnTo>
                    <a:pt x="1471442" y="1851702"/>
                  </a:lnTo>
                  <a:lnTo>
                    <a:pt x="1354388" y="1820620"/>
                  </a:lnTo>
                  <a:lnTo>
                    <a:pt x="1238656" y="1782264"/>
                  </a:lnTo>
                  <a:lnTo>
                    <a:pt x="1125570" y="1735971"/>
                  </a:lnTo>
                  <a:lnTo>
                    <a:pt x="1014468" y="1682403"/>
                  </a:lnTo>
                  <a:lnTo>
                    <a:pt x="907334" y="1622884"/>
                  </a:lnTo>
                  <a:lnTo>
                    <a:pt x="804829" y="1554768"/>
                  </a:lnTo>
                  <a:lnTo>
                    <a:pt x="704969" y="1480700"/>
                  </a:lnTo>
                  <a:lnTo>
                    <a:pt x="611061" y="1400019"/>
                  </a:lnTo>
                  <a:lnTo>
                    <a:pt x="521783" y="1311402"/>
                  </a:lnTo>
                  <a:lnTo>
                    <a:pt x="437795" y="1217494"/>
                  </a:lnTo>
                  <a:lnTo>
                    <a:pt x="359098" y="1116312"/>
                  </a:lnTo>
                  <a:lnTo>
                    <a:pt x="287014" y="1007855"/>
                  </a:lnTo>
                  <a:lnTo>
                    <a:pt x="253286" y="952304"/>
                  </a:lnTo>
                  <a:lnTo>
                    <a:pt x="221543" y="896091"/>
                  </a:lnTo>
                  <a:lnTo>
                    <a:pt x="165330" y="781021"/>
                  </a:lnTo>
                  <a:lnTo>
                    <a:pt x="117054" y="663306"/>
                  </a:lnTo>
                  <a:lnTo>
                    <a:pt x="78036" y="544929"/>
                  </a:lnTo>
                  <a:lnTo>
                    <a:pt x="46292" y="425230"/>
                  </a:lnTo>
                  <a:lnTo>
                    <a:pt x="23146" y="303547"/>
                  </a:lnTo>
                  <a:lnTo>
                    <a:pt x="7274" y="182525"/>
                  </a:lnTo>
                  <a:lnTo>
                    <a:pt x="661" y="60842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51435" tIns="25718" rIns="51435" bIns="2571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13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" name="Freeform: Shape 85">
              <a:extLst>
                <a:ext uri="{FF2B5EF4-FFF2-40B4-BE49-F238E27FC236}">
                  <a16:creationId xmlns="" xmlns:a16="http://schemas.microsoft.com/office/drawing/2014/main" id="{69DD8520-A83E-45A1-9148-5925A3602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585" y="3100655"/>
              <a:ext cx="2420935" cy="1644212"/>
            </a:xfrm>
            <a:custGeom>
              <a:avLst/>
              <a:gdLst>
                <a:gd name="connsiteX0" fmla="*/ 128296 w 3227913"/>
                <a:gd name="connsiteY0" fmla="*/ 0 h 2192282"/>
                <a:gd name="connsiteX1" fmla="*/ 171282 w 3227913"/>
                <a:gd name="connsiteY1" fmla="*/ 70761 h 2192282"/>
                <a:gd name="connsiteX2" fmla="*/ 265851 w 3227913"/>
                <a:gd name="connsiteY2" fmla="*/ 201703 h 2192282"/>
                <a:gd name="connsiteX3" fmla="*/ 371663 w 3227913"/>
                <a:gd name="connsiteY3" fmla="*/ 321402 h 2192282"/>
                <a:gd name="connsiteX4" fmla="*/ 487394 w 3227913"/>
                <a:gd name="connsiteY4" fmla="*/ 427214 h 2192282"/>
                <a:gd name="connsiteX5" fmla="*/ 611723 w 3227913"/>
                <a:gd name="connsiteY5" fmla="*/ 521783 h 2192282"/>
                <a:gd name="connsiteX6" fmla="*/ 743987 w 3227913"/>
                <a:gd name="connsiteY6" fmla="*/ 602465 h 2192282"/>
                <a:gd name="connsiteX7" fmla="*/ 882865 w 3227913"/>
                <a:gd name="connsiteY7" fmla="*/ 669920 h 2192282"/>
                <a:gd name="connsiteX8" fmla="*/ 1027033 w 3227913"/>
                <a:gd name="connsiteY8" fmla="*/ 723487 h 2192282"/>
                <a:gd name="connsiteX9" fmla="*/ 1175169 w 3227913"/>
                <a:gd name="connsiteY9" fmla="*/ 763166 h 2192282"/>
                <a:gd name="connsiteX10" fmla="*/ 1326612 w 3227913"/>
                <a:gd name="connsiteY10" fmla="*/ 788958 h 2192282"/>
                <a:gd name="connsiteX11" fmla="*/ 1480038 w 3227913"/>
                <a:gd name="connsiteY11" fmla="*/ 799539 h 2192282"/>
                <a:gd name="connsiteX12" fmla="*/ 1635449 w 3227913"/>
                <a:gd name="connsiteY12" fmla="*/ 796232 h 2192282"/>
                <a:gd name="connsiteX13" fmla="*/ 1789537 w 3227913"/>
                <a:gd name="connsiteY13" fmla="*/ 776392 h 2192282"/>
                <a:gd name="connsiteX14" fmla="*/ 1942964 w 3227913"/>
                <a:gd name="connsiteY14" fmla="*/ 742004 h 2192282"/>
                <a:gd name="connsiteX15" fmla="*/ 2093745 w 3227913"/>
                <a:gd name="connsiteY15" fmla="*/ 691743 h 2192282"/>
                <a:gd name="connsiteX16" fmla="*/ 2241881 w 3227913"/>
                <a:gd name="connsiteY16" fmla="*/ 625611 h 2192282"/>
                <a:gd name="connsiteX17" fmla="*/ 2313911 w 3227913"/>
                <a:gd name="connsiteY17" fmla="*/ 585301 h 2192282"/>
                <a:gd name="connsiteX18" fmla="*/ 2313966 w 3227913"/>
                <a:gd name="connsiteY18" fmla="*/ 585269 h 2192282"/>
                <a:gd name="connsiteX19" fmla="*/ 2314034 w 3227913"/>
                <a:gd name="connsiteY19" fmla="*/ 585388 h 2192282"/>
                <a:gd name="connsiteX20" fmla="*/ 2388695 w 3227913"/>
                <a:gd name="connsiteY20" fmla="*/ 713567 h 2192282"/>
                <a:gd name="connsiteX21" fmla="*/ 2388695 w 3227913"/>
                <a:gd name="connsiteY21" fmla="*/ 714667 h 2192282"/>
                <a:gd name="connsiteX22" fmla="*/ 3227913 w 3227913"/>
                <a:gd name="connsiteY22" fmla="*/ 2167813 h 2192282"/>
                <a:gd name="connsiteX23" fmla="*/ 3184927 w 3227913"/>
                <a:gd name="connsiteY23" fmla="*/ 2192282 h 2192282"/>
                <a:gd name="connsiteX24" fmla="*/ 2345566 w 3227913"/>
                <a:gd name="connsiteY24" fmla="*/ 737834 h 2192282"/>
                <a:gd name="connsiteX25" fmla="*/ 2269657 w 3227913"/>
                <a:gd name="connsiteY25" fmla="*/ 777054 h 2192282"/>
                <a:gd name="connsiteX26" fmla="*/ 2188976 w 3227913"/>
                <a:gd name="connsiteY26" fmla="*/ 813426 h 2192282"/>
                <a:gd name="connsiteX27" fmla="*/ 2106972 w 3227913"/>
                <a:gd name="connsiteY27" fmla="*/ 845170 h 2192282"/>
                <a:gd name="connsiteX28" fmla="*/ 2024306 w 3227913"/>
                <a:gd name="connsiteY28" fmla="*/ 872284 h 2192282"/>
                <a:gd name="connsiteX29" fmla="*/ 1941641 w 3227913"/>
                <a:gd name="connsiteY29" fmla="*/ 896092 h 2192282"/>
                <a:gd name="connsiteX30" fmla="*/ 1815329 w 3227913"/>
                <a:gd name="connsiteY30" fmla="*/ 923206 h 2192282"/>
                <a:gd name="connsiteX31" fmla="*/ 1646692 w 3227913"/>
                <a:gd name="connsiteY31" fmla="*/ 944368 h 2192282"/>
                <a:gd name="connsiteX32" fmla="*/ 1476732 w 3227913"/>
                <a:gd name="connsiteY32" fmla="*/ 948336 h 2192282"/>
                <a:gd name="connsiteX33" fmla="*/ 1308756 w 3227913"/>
                <a:gd name="connsiteY33" fmla="*/ 936432 h 2192282"/>
                <a:gd name="connsiteX34" fmla="*/ 1143426 w 3227913"/>
                <a:gd name="connsiteY34" fmla="*/ 908657 h 2192282"/>
                <a:gd name="connsiteX35" fmla="*/ 981402 w 3227913"/>
                <a:gd name="connsiteY35" fmla="*/ 865671 h 2192282"/>
                <a:gd name="connsiteX36" fmla="*/ 823346 w 3227913"/>
                <a:gd name="connsiteY36" fmla="*/ 806152 h 2192282"/>
                <a:gd name="connsiteX37" fmla="*/ 671903 w 3227913"/>
                <a:gd name="connsiteY37" fmla="*/ 732745 h 2192282"/>
                <a:gd name="connsiteX38" fmla="*/ 527735 w 3227913"/>
                <a:gd name="connsiteY38" fmla="*/ 644128 h 2192282"/>
                <a:gd name="connsiteX39" fmla="*/ 391502 w 3227913"/>
                <a:gd name="connsiteY39" fmla="*/ 541623 h 2192282"/>
                <a:gd name="connsiteX40" fmla="*/ 296272 w 3227913"/>
                <a:gd name="connsiteY40" fmla="*/ 454990 h 2192282"/>
                <a:gd name="connsiteX41" fmla="*/ 235430 w 3227913"/>
                <a:gd name="connsiteY41" fmla="*/ 393487 h 2192282"/>
                <a:gd name="connsiteX42" fmla="*/ 177895 w 3227913"/>
                <a:gd name="connsiteY42" fmla="*/ 328016 h 2192282"/>
                <a:gd name="connsiteX43" fmla="*/ 123006 w 3227913"/>
                <a:gd name="connsiteY43" fmla="*/ 260561 h 2192282"/>
                <a:gd name="connsiteX44" fmla="*/ 72084 w 3227913"/>
                <a:gd name="connsiteY44" fmla="*/ 188477 h 2192282"/>
                <a:gd name="connsiteX45" fmla="*/ 23146 w 3227913"/>
                <a:gd name="connsiteY45" fmla="*/ 113086 h 2192282"/>
                <a:gd name="connsiteX46" fmla="*/ 0 w 3227913"/>
                <a:gd name="connsiteY46" fmla="*/ 74068 h 2192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3227913" h="2192282">
                  <a:moveTo>
                    <a:pt x="128296" y="0"/>
                  </a:moveTo>
                  <a:lnTo>
                    <a:pt x="171282" y="70761"/>
                  </a:lnTo>
                  <a:lnTo>
                    <a:pt x="265851" y="201703"/>
                  </a:lnTo>
                  <a:lnTo>
                    <a:pt x="371663" y="321402"/>
                  </a:lnTo>
                  <a:lnTo>
                    <a:pt x="487394" y="427214"/>
                  </a:lnTo>
                  <a:lnTo>
                    <a:pt x="611723" y="521783"/>
                  </a:lnTo>
                  <a:lnTo>
                    <a:pt x="743987" y="602465"/>
                  </a:lnTo>
                  <a:lnTo>
                    <a:pt x="882865" y="669920"/>
                  </a:lnTo>
                  <a:lnTo>
                    <a:pt x="1027033" y="723487"/>
                  </a:lnTo>
                  <a:lnTo>
                    <a:pt x="1175169" y="763166"/>
                  </a:lnTo>
                  <a:lnTo>
                    <a:pt x="1326612" y="788958"/>
                  </a:lnTo>
                  <a:lnTo>
                    <a:pt x="1480038" y="799539"/>
                  </a:lnTo>
                  <a:lnTo>
                    <a:pt x="1635449" y="796232"/>
                  </a:lnTo>
                  <a:lnTo>
                    <a:pt x="1789537" y="776392"/>
                  </a:lnTo>
                  <a:lnTo>
                    <a:pt x="1942964" y="742004"/>
                  </a:lnTo>
                  <a:lnTo>
                    <a:pt x="2093745" y="691743"/>
                  </a:lnTo>
                  <a:lnTo>
                    <a:pt x="2241881" y="625611"/>
                  </a:lnTo>
                  <a:lnTo>
                    <a:pt x="2313911" y="585301"/>
                  </a:lnTo>
                  <a:lnTo>
                    <a:pt x="2313966" y="585269"/>
                  </a:lnTo>
                  <a:lnTo>
                    <a:pt x="2314034" y="585388"/>
                  </a:lnTo>
                  <a:lnTo>
                    <a:pt x="2388695" y="713567"/>
                  </a:lnTo>
                  <a:lnTo>
                    <a:pt x="2388695" y="714667"/>
                  </a:lnTo>
                  <a:lnTo>
                    <a:pt x="3227913" y="2167813"/>
                  </a:lnTo>
                  <a:lnTo>
                    <a:pt x="3184927" y="2192282"/>
                  </a:lnTo>
                  <a:lnTo>
                    <a:pt x="2345566" y="737834"/>
                  </a:lnTo>
                  <a:lnTo>
                    <a:pt x="2269657" y="777054"/>
                  </a:lnTo>
                  <a:lnTo>
                    <a:pt x="2188976" y="813426"/>
                  </a:lnTo>
                  <a:lnTo>
                    <a:pt x="2106972" y="845170"/>
                  </a:lnTo>
                  <a:lnTo>
                    <a:pt x="2024306" y="872284"/>
                  </a:lnTo>
                  <a:lnTo>
                    <a:pt x="1941641" y="896092"/>
                  </a:lnTo>
                  <a:lnTo>
                    <a:pt x="1815329" y="923206"/>
                  </a:lnTo>
                  <a:lnTo>
                    <a:pt x="1646692" y="944368"/>
                  </a:lnTo>
                  <a:lnTo>
                    <a:pt x="1476732" y="948336"/>
                  </a:lnTo>
                  <a:lnTo>
                    <a:pt x="1308756" y="936432"/>
                  </a:lnTo>
                  <a:lnTo>
                    <a:pt x="1143426" y="908657"/>
                  </a:lnTo>
                  <a:lnTo>
                    <a:pt x="981402" y="865671"/>
                  </a:lnTo>
                  <a:lnTo>
                    <a:pt x="823346" y="806152"/>
                  </a:lnTo>
                  <a:lnTo>
                    <a:pt x="671903" y="732745"/>
                  </a:lnTo>
                  <a:lnTo>
                    <a:pt x="527735" y="644128"/>
                  </a:lnTo>
                  <a:lnTo>
                    <a:pt x="391502" y="541623"/>
                  </a:lnTo>
                  <a:lnTo>
                    <a:pt x="296272" y="454990"/>
                  </a:lnTo>
                  <a:lnTo>
                    <a:pt x="235430" y="393487"/>
                  </a:lnTo>
                  <a:lnTo>
                    <a:pt x="177895" y="328016"/>
                  </a:lnTo>
                  <a:lnTo>
                    <a:pt x="123006" y="260561"/>
                  </a:lnTo>
                  <a:lnTo>
                    <a:pt x="72084" y="188477"/>
                  </a:lnTo>
                  <a:lnTo>
                    <a:pt x="23146" y="113086"/>
                  </a:lnTo>
                  <a:lnTo>
                    <a:pt x="0" y="7406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51435" tIns="25718" rIns="51435" bIns="2571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13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" name="Freeform: Shape 86">
              <a:extLst>
                <a:ext uri="{FF2B5EF4-FFF2-40B4-BE49-F238E27FC236}">
                  <a16:creationId xmlns="" xmlns:a16="http://schemas.microsoft.com/office/drawing/2014/main" id="{0759E9B5-86CF-4771-984E-4E6F9F31B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8492" y="2966975"/>
              <a:ext cx="2873279" cy="819875"/>
            </a:xfrm>
            <a:custGeom>
              <a:avLst/>
              <a:gdLst>
                <a:gd name="connsiteX0" fmla="*/ 2011759 w 3831039"/>
                <a:gd name="connsiteY0" fmla="*/ 0 h 1093166"/>
                <a:gd name="connsiteX1" fmla="*/ 2011806 w 3831039"/>
                <a:gd name="connsiteY1" fmla="*/ 28 h 1093166"/>
                <a:gd name="connsiteX2" fmla="*/ 2011822 w 3831039"/>
                <a:gd name="connsiteY2" fmla="*/ 0 h 1093166"/>
                <a:gd name="connsiteX3" fmla="*/ 2025402 w 3831039"/>
                <a:gd name="connsiteY3" fmla="*/ 7881 h 1093166"/>
                <a:gd name="connsiteX4" fmla="*/ 3831039 w 3831039"/>
                <a:gd name="connsiteY4" fmla="*/ 1050790 h 1093166"/>
                <a:gd name="connsiteX5" fmla="*/ 3806552 w 3831039"/>
                <a:gd name="connsiteY5" fmla="*/ 1093166 h 1093166"/>
                <a:gd name="connsiteX6" fmla="*/ 2115849 w 3831039"/>
                <a:gd name="connsiteY6" fmla="*/ 116900 h 1093166"/>
                <a:gd name="connsiteX7" fmla="*/ 2114924 w 3831039"/>
                <a:gd name="connsiteY7" fmla="*/ 118466 h 1093166"/>
                <a:gd name="connsiteX8" fmla="*/ 2058086 w 3831039"/>
                <a:gd name="connsiteY8" fmla="*/ 203842 h 1093166"/>
                <a:gd name="connsiteX9" fmla="*/ 1995960 w 3831039"/>
                <a:gd name="connsiteY9" fmla="*/ 285246 h 1093166"/>
                <a:gd name="connsiteX10" fmla="*/ 1927886 w 3831039"/>
                <a:gd name="connsiteY10" fmla="*/ 363341 h 1093166"/>
                <a:gd name="connsiteX11" fmla="*/ 1854524 w 3831039"/>
                <a:gd name="connsiteY11" fmla="*/ 438127 h 1093166"/>
                <a:gd name="connsiteX12" fmla="*/ 1775214 w 3831039"/>
                <a:gd name="connsiteY12" fmla="*/ 507618 h 1093166"/>
                <a:gd name="connsiteX13" fmla="*/ 1691278 w 3831039"/>
                <a:gd name="connsiteY13" fmla="*/ 573139 h 1093166"/>
                <a:gd name="connsiteX14" fmla="*/ 1602716 w 3831039"/>
                <a:gd name="connsiteY14" fmla="*/ 632703 h 1093166"/>
                <a:gd name="connsiteX15" fmla="*/ 1555130 w 3831039"/>
                <a:gd name="connsiteY15" fmla="*/ 660500 h 1093166"/>
                <a:gd name="connsiteX16" fmla="*/ 1508205 w 3831039"/>
                <a:gd name="connsiteY16" fmla="*/ 686972 h 1093166"/>
                <a:gd name="connsiteX17" fmla="*/ 1413034 w 3831039"/>
                <a:gd name="connsiteY17" fmla="*/ 733962 h 1093166"/>
                <a:gd name="connsiteX18" fmla="*/ 1317201 w 3831039"/>
                <a:gd name="connsiteY18" fmla="*/ 773671 h 1093166"/>
                <a:gd name="connsiteX19" fmla="*/ 1218725 w 3831039"/>
                <a:gd name="connsiteY19" fmla="*/ 807424 h 1093166"/>
                <a:gd name="connsiteX20" fmla="*/ 1119588 w 3831039"/>
                <a:gd name="connsiteY20" fmla="*/ 833897 h 1093166"/>
                <a:gd name="connsiteX21" fmla="*/ 1019790 w 3831039"/>
                <a:gd name="connsiteY21" fmla="*/ 853090 h 1093166"/>
                <a:gd name="connsiteX22" fmla="*/ 918670 w 3831039"/>
                <a:gd name="connsiteY22" fmla="*/ 866988 h 1093166"/>
                <a:gd name="connsiteX23" fmla="*/ 818872 w 3831039"/>
                <a:gd name="connsiteY23" fmla="*/ 874268 h 1093166"/>
                <a:gd name="connsiteX24" fmla="*/ 718413 w 3831039"/>
                <a:gd name="connsiteY24" fmla="*/ 874930 h 1093166"/>
                <a:gd name="connsiteX25" fmla="*/ 617954 w 3831039"/>
                <a:gd name="connsiteY25" fmla="*/ 868974 h 1093166"/>
                <a:gd name="connsiteX26" fmla="*/ 518817 w 3831039"/>
                <a:gd name="connsiteY26" fmla="*/ 857061 h 1093166"/>
                <a:gd name="connsiteX27" fmla="*/ 421002 w 3831039"/>
                <a:gd name="connsiteY27" fmla="*/ 838530 h 1093166"/>
                <a:gd name="connsiteX28" fmla="*/ 323848 w 3831039"/>
                <a:gd name="connsiteY28" fmla="*/ 814704 h 1093166"/>
                <a:gd name="connsiteX29" fmla="*/ 228676 w 3831039"/>
                <a:gd name="connsiteY29" fmla="*/ 784922 h 1093166"/>
                <a:gd name="connsiteX30" fmla="*/ 134826 w 3831039"/>
                <a:gd name="connsiteY30" fmla="*/ 749846 h 1093166"/>
                <a:gd name="connsiteX31" fmla="*/ 44281 w 3831039"/>
                <a:gd name="connsiteY31" fmla="*/ 707489 h 1093166"/>
                <a:gd name="connsiteX32" fmla="*/ 0 w 3831039"/>
                <a:gd name="connsiteY32" fmla="*/ 684325 h 1093166"/>
                <a:gd name="connsiteX33" fmla="*/ 74022 w 3831039"/>
                <a:gd name="connsiteY33" fmla="*/ 555931 h 1093166"/>
                <a:gd name="connsiteX34" fmla="*/ 114338 w 3831039"/>
                <a:gd name="connsiteY34" fmla="*/ 577110 h 1093166"/>
                <a:gd name="connsiteX35" fmla="*/ 196952 w 3831039"/>
                <a:gd name="connsiteY35" fmla="*/ 614172 h 1093166"/>
                <a:gd name="connsiteX36" fmla="*/ 280888 w 3831039"/>
                <a:gd name="connsiteY36" fmla="*/ 646601 h 1093166"/>
                <a:gd name="connsiteX37" fmla="*/ 367468 w 3831039"/>
                <a:gd name="connsiteY37" fmla="*/ 673074 h 1093166"/>
                <a:gd name="connsiteX38" fmla="*/ 454709 w 3831039"/>
                <a:gd name="connsiteY38" fmla="*/ 694914 h 1093166"/>
                <a:gd name="connsiteX39" fmla="*/ 543932 w 3831039"/>
                <a:gd name="connsiteY39" fmla="*/ 710798 h 1093166"/>
                <a:gd name="connsiteX40" fmla="*/ 633816 w 3831039"/>
                <a:gd name="connsiteY40" fmla="*/ 721387 h 1093166"/>
                <a:gd name="connsiteX41" fmla="*/ 723700 w 3831039"/>
                <a:gd name="connsiteY41" fmla="*/ 726682 h 1093166"/>
                <a:gd name="connsiteX42" fmla="*/ 814246 w 3831039"/>
                <a:gd name="connsiteY42" fmla="*/ 725358 h 1093166"/>
                <a:gd name="connsiteX43" fmla="*/ 905452 w 3831039"/>
                <a:gd name="connsiteY43" fmla="*/ 719402 h 1093166"/>
                <a:gd name="connsiteX44" fmla="*/ 995997 w 3831039"/>
                <a:gd name="connsiteY44" fmla="*/ 706827 h 1093166"/>
                <a:gd name="connsiteX45" fmla="*/ 1086542 w 3831039"/>
                <a:gd name="connsiteY45" fmla="*/ 688958 h 1093166"/>
                <a:gd name="connsiteX46" fmla="*/ 1176426 w 3831039"/>
                <a:gd name="connsiteY46" fmla="*/ 664470 h 1093166"/>
                <a:gd name="connsiteX47" fmla="*/ 1264989 w 3831039"/>
                <a:gd name="connsiteY47" fmla="*/ 634688 h 1093166"/>
                <a:gd name="connsiteX48" fmla="*/ 1352230 w 3831039"/>
                <a:gd name="connsiteY48" fmla="*/ 597626 h 1093166"/>
                <a:gd name="connsiteX49" fmla="*/ 1438809 w 3831039"/>
                <a:gd name="connsiteY49" fmla="*/ 555931 h 1093166"/>
                <a:gd name="connsiteX50" fmla="*/ 1481108 w 3831039"/>
                <a:gd name="connsiteY50" fmla="*/ 531444 h 1093166"/>
                <a:gd name="connsiteX51" fmla="*/ 1523406 w 3831039"/>
                <a:gd name="connsiteY51" fmla="*/ 506957 h 1093166"/>
                <a:gd name="connsiteX52" fmla="*/ 1605360 w 3831039"/>
                <a:gd name="connsiteY52" fmla="*/ 452025 h 1093166"/>
                <a:gd name="connsiteX53" fmla="*/ 1681365 w 3831039"/>
                <a:gd name="connsiteY53" fmla="*/ 392461 h 1093166"/>
                <a:gd name="connsiteX54" fmla="*/ 1752082 w 3831039"/>
                <a:gd name="connsiteY54" fmla="*/ 330250 h 1093166"/>
                <a:gd name="connsiteX55" fmla="*/ 1819496 w 3831039"/>
                <a:gd name="connsiteY55" fmla="*/ 262082 h 1093166"/>
                <a:gd name="connsiteX56" fmla="*/ 1880961 w 3831039"/>
                <a:gd name="connsiteY56" fmla="*/ 191929 h 1093166"/>
                <a:gd name="connsiteX57" fmla="*/ 1937138 w 3831039"/>
                <a:gd name="connsiteY57" fmla="*/ 117143 h 1093166"/>
                <a:gd name="connsiteX58" fmla="*/ 1988690 w 3831039"/>
                <a:gd name="connsiteY58" fmla="*/ 40371 h 1093166"/>
                <a:gd name="connsiteX59" fmla="*/ 2009949 w 3831039"/>
                <a:gd name="connsiteY59" fmla="*/ 3270 h 1093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3831039" h="1093166">
                  <a:moveTo>
                    <a:pt x="2011759" y="0"/>
                  </a:moveTo>
                  <a:lnTo>
                    <a:pt x="2011806" y="28"/>
                  </a:lnTo>
                  <a:lnTo>
                    <a:pt x="2011822" y="0"/>
                  </a:lnTo>
                  <a:lnTo>
                    <a:pt x="2025402" y="7881"/>
                  </a:lnTo>
                  <a:lnTo>
                    <a:pt x="3831039" y="1050790"/>
                  </a:lnTo>
                  <a:lnTo>
                    <a:pt x="3806552" y="1093166"/>
                  </a:lnTo>
                  <a:lnTo>
                    <a:pt x="2115849" y="116900"/>
                  </a:lnTo>
                  <a:lnTo>
                    <a:pt x="2114924" y="118466"/>
                  </a:lnTo>
                  <a:lnTo>
                    <a:pt x="2058086" y="203842"/>
                  </a:lnTo>
                  <a:lnTo>
                    <a:pt x="1995960" y="285246"/>
                  </a:lnTo>
                  <a:lnTo>
                    <a:pt x="1927886" y="363341"/>
                  </a:lnTo>
                  <a:lnTo>
                    <a:pt x="1854524" y="438127"/>
                  </a:lnTo>
                  <a:lnTo>
                    <a:pt x="1775214" y="507618"/>
                  </a:lnTo>
                  <a:lnTo>
                    <a:pt x="1691278" y="573139"/>
                  </a:lnTo>
                  <a:lnTo>
                    <a:pt x="1602716" y="632703"/>
                  </a:lnTo>
                  <a:lnTo>
                    <a:pt x="1555130" y="660500"/>
                  </a:lnTo>
                  <a:lnTo>
                    <a:pt x="1508205" y="686972"/>
                  </a:lnTo>
                  <a:lnTo>
                    <a:pt x="1413034" y="733962"/>
                  </a:lnTo>
                  <a:lnTo>
                    <a:pt x="1317201" y="773671"/>
                  </a:lnTo>
                  <a:lnTo>
                    <a:pt x="1218725" y="807424"/>
                  </a:lnTo>
                  <a:lnTo>
                    <a:pt x="1119588" y="833897"/>
                  </a:lnTo>
                  <a:lnTo>
                    <a:pt x="1019790" y="853090"/>
                  </a:lnTo>
                  <a:lnTo>
                    <a:pt x="918670" y="866988"/>
                  </a:lnTo>
                  <a:lnTo>
                    <a:pt x="818872" y="874268"/>
                  </a:lnTo>
                  <a:lnTo>
                    <a:pt x="718413" y="874930"/>
                  </a:lnTo>
                  <a:lnTo>
                    <a:pt x="617954" y="868974"/>
                  </a:lnTo>
                  <a:lnTo>
                    <a:pt x="518817" y="857061"/>
                  </a:lnTo>
                  <a:lnTo>
                    <a:pt x="421002" y="838530"/>
                  </a:lnTo>
                  <a:lnTo>
                    <a:pt x="323848" y="814704"/>
                  </a:lnTo>
                  <a:lnTo>
                    <a:pt x="228676" y="784922"/>
                  </a:lnTo>
                  <a:lnTo>
                    <a:pt x="134826" y="749846"/>
                  </a:lnTo>
                  <a:lnTo>
                    <a:pt x="44281" y="707489"/>
                  </a:lnTo>
                  <a:lnTo>
                    <a:pt x="0" y="684325"/>
                  </a:lnTo>
                  <a:lnTo>
                    <a:pt x="74022" y="555931"/>
                  </a:lnTo>
                  <a:lnTo>
                    <a:pt x="114338" y="577110"/>
                  </a:lnTo>
                  <a:lnTo>
                    <a:pt x="196952" y="614172"/>
                  </a:lnTo>
                  <a:lnTo>
                    <a:pt x="280888" y="646601"/>
                  </a:lnTo>
                  <a:lnTo>
                    <a:pt x="367468" y="673074"/>
                  </a:lnTo>
                  <a:lnTo>
                    <a:pt x="454709" y="694914"/>
                  </a:lnTo>
                  <a:lnTo>
                    <a:pt x="543932" y="710798"/>
                  </a:lnTo>
                  <a:lnTo>
                    <a:pt x="633816" y="721387"/>
                  </a:lnTo>
                  <a:lnTo>
                    <a:pt x="723700" y="726682"/>
                  </a:lnTo>
                  <a:lnTo>
                    <a:pt x="814246" y="725358"/>
                  </a:lnTo>
                  <a:lnTo>
                    <a:pt x="905452" y="719402"/>
                  </a:lnTo>
                  <a:lnTo>
                    <a:pt x="995997" y="706827"/>
                  </a:lnTo>
                  <a:lnTo>
                    <a:pt x="1086542" y="688958"/>
                  </a:lnTo>
                  <a:lnTo>
                    <a:pt x="1176426" y="664470"/>
                  </a:lnTo>
                  <a:lnTo>
                    <a:pt x="1264989" y="634688"/>
                  </a:lnTo>
                  <a:lnTo>
                    <a:pt x="1352230" y="597626"/>
                  </a:lnTo>
                  <a:lnTo>
                    <a:pt x="1438809" y="555931"/>
                  </a:lnTo>
                  <a:lnTo>
                    <a:pt x="1481108" y="531444"/>
                  </a:lnTo>
                  <a:lnTo>
                    <a:pt x="1523406" y="506957"/>
                  </a:lnTo>
                  <a:lnTo>
                    <a:pt x="1605360" y="452025"/>
                  </a:lnTo>
                  <a:lnTo>
                    <a:pt x="1681365" y="392461"/>
                  </a:lnTo>
                  <a:lnTo>
                    <a:pt x="1752082" y="330250"/>
                  </a:lnTo>
                  <a:lnTo>
                    <a:pt x="1819496" y="262082"/>
                  </a:lnTo>
                  <a:lnTo>
                    <a:pt x="1880961" y="191929"/>
                  </a:lnTo>
                  <a:lnTo>
                    <a:pt x="1937138" y="117143"/>
                  </a:lnTo>
                  <a:lnTo>
                    <a:pt x="1988690" y="40371"/>
                  </a:lnTo>
                  <a:lnTo>
                    <a:pt x="2009949" y="3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51435" tIns="25718" rIns="51435" bIns="25718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13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3" name="Freeform 71">
              <a:extLst>
                <a:ext uri="{FF2B5EF4-FFF2-40B4-BE49-F238E27FC236}">
                  <a16:creationId xmlns="" xmlns:a16="http://schemas.microsoft.com/office/drawing/2014/main" id="{944F0890-591B-4A5D-959A-5D07EAB08D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3659" y="4224918"/>
              <a:ext cx="883857" cy="8838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51435" tIns="25718" rIns="51435" bIns="25718" numCol="1" anchor="t" anchorCtr="0" compatLnSpc="1">
              <a:prstTxWarp prst="textNoShape">
                <a:avLst/>
              </a:prstTxWarp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13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" name="Freeform 72">
              <a:extLst>
                <a:ext uri="{FF2B5EF4-FFF2-40B4-BE49-F238E27FC236}">
                  <a16:creationId xmlns="" xmlns:a16="http://schemas.microsoft.com/office/drawing/2014/main" id="{5440C587-76C0-4693-97F9-1176685913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0815" y="4425471"/>
              <a:ext cx="883857" cy="88534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51435" tIns="25718" rIns="51435" bIns="25718" numCol="1" anchor="t" anchorCtr="0" compatLnSpc="1">
              <a:prstTxWarp prst="textNoShape">
                <a:avLst/>
              </a:prstTxWarp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13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Freeform 73">
              <a:extLst>
                <a:ext uri="{FF2B5EF4-FFF2-40B4-BE49-F238E27FC236}">
                  <a16:creationId xmlns="" xmlns:a16="http://schemas.microsoft.com/office/drawing/2014/main" id="{28CC7BDB-62AA-42FE-9642-18B68152E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9320" y="4231472"/>
              <a:ext cx="883857" cy="883857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51435" tIns="25718" rIns="51435" bIns="25718" numCol="1" anchor="t" anchorCtr="0" compatLnSpc="1">
              <a:prstTxWarp prst="textNoShape">
                <a:avLst/>
              </a:prstTxWarp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13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Freeform 74">
              <a:extLst>
                <a:ext uri="{FF2B5EF4-FFF2-40B4-BE49-F238E27FC236}">
                  <a16:creationId xmlns="" xmlns:a16="http://schemas.microsoft.com/office/drawing/2014/main" id="{C63AF77A-4BF7-4421-81A1-8C2DB1D9D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0921" y="3201993"/>
              <a:ext cx="883857" cy="885345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51435" tIns="25718" rIns="51435" bIns="25718" numCol="1" anchor="t" anchorCtr="0" compatLnSpc="1">
              <a:prstTxWarp prst="textNoShape">
                <a:avLst/>
              </a:prstTxWarp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13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Freeform 75">
              <a:extLst>
                <a:ext uri="{FF2B5EF4-FFF2-40B4-BE49-F238E27FC236}">
                  <a16:creationId xmlns="" xmlns:a16="http://schemas.microsoft.com/office/drawing/2014/main" id="{CB56766D-2F04-4D55-87B2-CAEF81F116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9080" y="3372631"/>
              <a:ext cx="885345" cy="885345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51435" tIns="25718" rIns="51435" bIns="25718" numCol="1" anchor="t" anchorCtr="0" compatLnSpc="1">
              <a:prstTxWarp prst="textNoShape">
                <a:avLst/>
              </a:prstTxWarp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13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272032" y="3724061"/>
            <a:ext cx="894394" cy="82064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992440" y="3264549"/>
            <a:ext cx="212269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Fundamental changes: increasing 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science finance 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&amp; strengthening 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R&amp;I capacity </a:t>
            </a:r>
            <a:endParaRPr lang="lv-LV" altLang="ko-KR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459" y="1988091"/>
            <a:ext cx="1020023" cy="1020023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224585" y="5122920"/>
            <a:ext cx="24293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Science communication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: </a:t>
            </a:r>
            <a:endParaRPr lang="lv-LV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lv-LV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promoting research and  prestige of scientific work</a:t>
            </a:r>
            <a:endParaRPr lang="lv-LV" altLang="ko-KR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922" y="4997121"/>
            <a:ext cx="713067" cy="713067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9949218" y="2598082"/>
            <a:ext cx="22427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I</a:t>
            </a:r>
            <a:r>
              <a:rPr lang="lv-LV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ncorporating</a:t>
            </a: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</a:endParaRPr>
          </a:p>
          <a:p>
            <a:pPr algn="ctr"/>
            <a:r>
              <a:rPr lang="lv-LV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a gender equality dimension</a:t>
            </a:r>
          </a:p>
          <a:p>
            <a:pPr algn="ctr"/>
            <a:r>
              <a:rPr lang="lv-LV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in </a:t>
            </a:r>
            <a:r>
              <a:rPr lang="lv-LV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implementation of research projects</a:t>
            </a:r>
            <a:endParaRPr lang="lv-LV" altLang="ko-KR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25" y="3812971"/>
            <a:ext cx="823885" cy="82388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4763069" y="5903893"/>
            <a:ext cx="2620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Developing &amp; implementing </a:t>
            </a:r>
            <a:r>
              <a:rPr lang="lv-LV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a </a:t>
            </a:r>
            <a:r>
              <a:rPr lang="lv-LV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gender equality 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plan</a:t>
            </a:r>
            <a:r>
              <a:rPr lang="lv-LV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lv-LV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in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research institutions’</a:t>
            </a:r>
            <a:r>
              <a:rPr lang="lv-LV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 strategies</a:t>
            </a: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30" name="Picture 6">
            <a:extLst>
              <a:ext uri="{FF2B5EF4-FFF2-40B4-BE49-F238E27FC236}">
                <a16:creationId xmlns:a16="http://schemas.microsoft.com/office/drawing/2014/main" xmlns="" id="{98817AFB-4E67-4D2E-9C0C-1414342D232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037" y="5203696"/>
            <a:ext cx="719432" cy="719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9391934" y="5370853"/>
            <a:ext cx="25680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Developing a 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strategy &amp; financial stimulus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 for research organizations to ensure</a:t>
            </a:r>
          </a:p>
          <a:p>
            <a:pPr algn="ctr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gender equality in science</a:t>
            </a:r>
            <a:endParaRPr lang="lv-LV" altLang="ko-KR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095" y="4895032"/>
            <a:ext cx="779326" cy="77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64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09800" y="4032738"/>
            <a:ext cx="7772400" cy="914400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/>
                </a:solidFill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194115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7294" y="673129"/>
            <a:ext cx="6096000" cy="1036642"/>
          </a:xfrm>
        </p:spPr>
        <p:txBody>
          <a:bodyPr/>
          <a:lstStyle/>
          <a:p>
            <a:r>
              <a:rPr lang="lv-LV" dirty="0" smtClean="0">
                <a:solidFill>
                  <a:srgbClr val="8064A2"/>
                </a:solidFill>
              </a:rPr>
              <a:t>Background data about Latvia and gender equality (I)</a:t>
            </a:r>
            <a:endParaRPr lang="en-US" dirty="0">
              <a:solidFill>
                <a:srgbClr val="8064A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4625F62-369F-4A34-821D-B0AF2535A9DC}" type="slidenum">
              <a:rPr lang="en-US" altLang="lv-LV" smtClean="0"/>
              <a:pPr/>
              <a:t>2</a:t>
            </a:fld>
            <a:endParaRPr lang="en-US" altLang="lv-LV"/>
          </a:p>
        </p:txBody>
      </p:sp>
      <p:sp>
        <p:nvSpPr>
          <p:cNvPr id="23" name="Rectangle 22"/>
          <p:cNvSpPr/>
          <p:nvPr/>
        </p:nvSpPr>
        <p:spPr>
          <a:xfrm>
            <a:off x="578920" y="2857613"/>
            <a:ext cx="72000" cy="223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1" name="Rectangle 30"/>
          <p:cNvSpPr/>
          <p:nvPr/>
        </p:nvSpPr>
        <p:spPr>
          <a:xfrm>
            <a:off x="668739" y="3016156"/>
            <a:ext cx="2115403" cy="1924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lv-LV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rPr>
              <a:t>Opinions in Latvia on gender roles most likely put a pressure on men to be the bread winner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2322" y="1915662"/>
            <a:ext cx="8704064" cy="4021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248168" y="6277970"/>
            <a:ext cx="2956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Source: Special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Eurobarometer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 465</a:t>
            </a:r>
            <a:endParaRPr lang="lv-LV" sz="1200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94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7294" y="673129"/>
            <a:ext cx="6096000" cy="1036642"/>
          </a:xfrm>
        </p:spPr>
        <p:txBody>
          <a:bodyPr/>
          <a:lstStyle/>
          <a:p>
            <a:r>
              <a:rPr lang="en-US" smtClean="0">
                <a:solidFill>
                  <a:srgbClr val="8064A2"/>
                </a:solidFill>
              </a:rPr>
              <a:t>Background data about Latvia and gender equality (II)</a:t>
            </a:r>
            <a:endParaRPr lang="en-US">
              <a:solidFill>
                <a:srgbClr val="8064A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4625F62-369F-4A34-821D-B0AF2535A9DC}" type="slidenum">
              <a:rPr lang="en-US" altLang="lv-LV" smtClean="0"/>
              <a:pPr/>
              <a:t>3</a:t>
            </a:fld>
            <a:endParaRPr lang="en-US" altLang="lv-LV"/>
          </a:p>
        </p:txBody>
      </p:sp>
      <p:sp>
        <p:nvSpPr>
          <p:cNvPr id="23" name="Rectangle 22"/>
          <p:cNvSpPr/>
          <p:nvPr/>
        </p:nvSpPr>
        <p:spPr>
          <a:xfrm>
            <a:off x="578920" y="2857613"/>
            <a:ext cx="72000" cy="223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68739" y="3016156"/>
            <a:ext cx="2115403" cy="1924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3787" y="1824891"/>
            <a:ext cx="8697952" cy="3879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739253" y="2963839"/>
            <a:ext cx="2115403" cy="1924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lv-LV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rPr>
              <a:t>Majority of Latvians view a woman primarily as a caregiver based on her most important role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48168" y="6277970"/>
            <a:ext cx="2956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Source: Special </a:t>
            </a:r>
            <a:r>
              <a:rPr 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Eurobarometer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</a:rPr>
              <a:t> 465</a:t>
            </a:r>
            <a:endParaRPr lang="lv-LV" sz="1200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94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7294" y="673129"/>
            <a:ext cx="6096000" cy="1036642"/>
          </a:xfrm>
        </p:spPr>
        <p:txBody>
          <a:bodyPr/>
          <a:lstStyle/>
          <a:p>
            <a:r>
              <a:rPr lang="en-US" dirty="0" smtClean="0">
                <a:solidFill>
                  <a:srgbClr val="8064A2"/>
                </a:solidFill>
              </a:rPr>
              <a:t>Background data about Latvia and gender equality (II</a:t>
            </a:r>
            <a:r>
              <a:rPr lang="lv-LV" dirty="0" smtClean="0">
                <a:solidFill>
                  <a:srgbClr val="8064A2"/>
                </a:solidFill>
              </a:rPr>
              <a:t>I</a:t>
            </a:r>
            <a:r>
              <a:rPr lang="en-US" dirty="0" smtClean="0">
                <a:solidFill>
                  <a:srgbClr val="8064A2"/>
                </a:solidFill>
              </a:rPr>
              <a:t>)</a:t>
            </a:r>
            <a:endParaRPr lang="en-US" dirty="0">
              <a:solidFill>
                <a:srgbClr val="8064A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4625F62-369F-4A34-821D-B0AF2535A9DC}" type="slidenum">
              <a:rPr lang="en-US" altLang="lv-LV" smtClean="0"/>
              <a:pPr/>
              <a:t>4</a:t>
            </a:fld>
            <a:endParaRPr lang="en-US" altLang="lv-LV"/>
          </a:p>
        </p:txBody>
      </p:sp>
      <p:sp>
        <p:nvSpPr>
          <p:cNvPr id="23" name="Rectangle 22"/>
          <p:cNvSpPr/>
          <p:nvPr/>
        </p:nvSpPr>
        <p:spPr>
          <a:xfrm>
            <a:off x="578920" y="2857613"/>
            <a:ext cx="72000" cy="223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68739" y="3016156"/>
            <a:ext cx="2115403" cy="1924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9253" y="2963839"/>
            <a:ext cx="2115403" cy="1924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lv-LV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rPr>
              <a:t>Women far outnumber men in Latvia and is #1 country in EU by women per 100 men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2947560" y="1528408"/>
          <a:ext cx="9062470" cy="4954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394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5273" y="1411785"/>
            <a:ext cx="4263354" cy="21912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67" y="673129"/>
            <a:ext cx="6096000" cy="1036642"/>
          </a:xfrm>
        </p:spPr>
        <p:txBody>
          <a:bodyPr/>
          <a:lstStyle/>
          <a:p>
            <a:r>
              <a:rPr lang="en-US" dirty="0" smtClean="0">
                <a:solidFill>
                  <a:srgbClr val="8064A2"/>
                </a:solidFill>
              </a:rPr>
              <a:t>Key facts about research in Latvia</a:t>
            </a:r>
            <a:endParaRPr lang="en-US" dirty="0">
              <a:solidFill>
                <a:srgbClr val="8064A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4625F62-369F-4A34-821D-B0AF2535A9DC}" type="slidenum">
              <a:rPr lang="en-US" altLang="lv-LV" smtClean="0"/>
              <a:pPr/>
              <a:t>5</a:t>
            </a:fld>
            <a:endParaRPr lang="en-US" altLang="lv-LV" dirty="0"/>
          </a:p>
        </p:txBody>
      </p:sp>
      <p:grpSp>
        <p:nvGrpSpPr>
          <p:cNvPr id="31" name="Group 30"/>
          <p:cNvGrpSpPr/>
          <p:nvPr/>
        </p:nvGrpSpPr>
        <p:grpSpPr>
          <a:xfrm>
            <a:off x="573206" y="5275595"/>
            <a:ext cx="8543499" cy="1235841"/>
            <a:chOff x="959339" y="5070878"/>
            <a:chExt cx="7447682" cy="123584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9339" y="5070878"/>
              <a:ext cx="7447682" cy="1227881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485681" y="5158978"/>
              <a:ext cx="3642164" cy="1083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38213" eaLnBrk="0" fontAlgn="base" hangingPunct="0">
                <a:lnSpc>
                  <a:spcPct val="115000"/>
                </a:lnSpc>
              </a:pPr>
              <a:r>
                <a:rPr lang="en-GB" sz="14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 </a:t>
              </a:r>
              <a:r>
                <a:rPr lang="en-GB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201</a:t>
              </a:r>
              <a:r>
                <a:rPr lang="lv-LV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7</a:t>
              </a:r>
              <a:r>
                <a:rPr lang="en-GB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 </a:t>
              </a:r>
              <a:r>
                <a:rPr lang="en-GB" sz="1400" b="1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</a:t>
              </a:r>
              <a:r>
                <a:rPr lang="lv-LV" sz="1400" b="1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37.9</a:t>
              </a:r>
              <a:r>
                <a:rPr lang="en-GB" sz="1400" b="1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GB" sz="1400" b="1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million </a:t>
              </a:r>
              <a:r>
                <a:rPr lang="en-GB" sz="1400" b="1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EUR</a:t>
              </a:r>
              <a:endParaRPr lang="lv-LV" sz="14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defTabSz="938213" eaLnBrk="0" fontAlgn="base" hangingPunct="0">
                <a:lnSpc>
                  <a:spcPct val="115000"/>
                </a:lnSpc>
              </a:pPr>
              <a:r>
                <a:rPr lang="en-GB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was </a:t>
              </a:r>
              <a:r>
                <a:rPr lang="en-GB" sz="14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invested </a:t>
              </a:r>
              <a:r>
                <a:rPr lang="en-GB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 R&amp;D</a:t>
              </a:r>
              <a:r>
                <a:rPr lang="lv-LV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(</a:t>
              </a:r>
              <a:r>
                <a:rPr lang="en-GB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0.</a:t>
              </a:r>
              <a:r>
                <a:rPr lang="lv-LV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51</a:t>
              </a:r>
              <a:r>
                <a:rPr lang="en-GB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% </a:t>
              </a:r>
              <a:r>
                <a:rPr lang="en-GB" sz="14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of </a:t>
              </a:r>
              <a:r>
                <a:rPr lang="en-GB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GDP</a:t>
              </a:r>
              <a:r>
                <a:rPr lang="lv-LV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</a:p>
            <a:p>
              <a:pPr defTabSz="938213" eaLnBrk="0" fontAlgn="base" hangingPunct="0">
                <a:lnSpc>
                  <a:spcPct val="115000"/>
                </a:lnSpc>
              </a:pPr>
              <a:endParaRPr lang="lv-LV" sz="1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defTabSz="938213" eaLnBrk="0" fontAlgn="base" hangingPunct="0">
                <a:lnSpc>
                  <a:spcPct val="115000"/>
                </a:lnSpc>
              </a:pPr>
              <a:r>
                <a:rPr lang="en-GB" sz="1400" b="1" dirty="0" smtClean="0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(the </a:t>
              </a:r>
              <a:r>
                <a:rPr lang="en-GB" sz="1400" b="1" dirty="0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target goal</a:t>
              </a:r>
              <a:r>
                <a:rPr lang="lv-LV" sz="1400" b="1" dirty="0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GB" sz="1400" b="1" dirty="0">
                  <a:solidFill>
                    <a:schemeClr val="accent4">
                      <a:lumMod val="75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 2020 is 1.5%)</a:t>
              </a:r>
              <a:endParaRPr lang="en-US" sz="1400" b="1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64256" y="5082452"/>
              <a:ext cx="1459833" cy="122426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lv-LV" sz="1700">
                <a:solidFill>
                  <a:prstClr val="white"/>
                </a:solidFill>
              </a:endParaRPr>
            </a:p>
          </p:txBody>
        </p:sp>
        <p:pic>
          <p:nvPicPr>
            <p:cNvPr id="15" name="Picture 2" descr="Image result for euro icon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4361" y="5206965"/>
              <a:ext cx="889281" cy="8892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5626978" y="5081894"/>
              <a:ext cx="136800" cy="11896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lv-LV" sz="1700">
                <a:solidFill>
                  <a:prstClr val="white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269841" y="2034992"/>
            <a:ext cx="2492021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39575">
              <a:lnSpc>
                <a:spcPct val="115000"/>
              </a:lnSpc>
              <a:defRPr/>
            </a:pPr>
            <a:r>
              <a:rPr lang="lv-LV" sz="14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77 </a:t>
            </a:r>
            <a:r>
              <a:rPr lang="en-GB" sz="14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research institutions</a:t>
            </a:r>
            <a:endParaRPr lang="lv-LV" sz="14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defTabSz="938213" eaLnBrk="0" fontAlgn="base" hangingPunct="0">
              <a:lnSpc>
                <a:spcPct val="115000"/>
              </a:lnSpc>
            </a:pPr>
            <a:r>
              <a:rPr lang="lv-LV" sz="1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GB" sz="1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21 state funded research institutions</a:t>
            </a:r>
            <a:r>
              <a:rPr lang="lv-LV" sz="1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447" y="1875635"/>
            <a:ext cx="867076" cy="785678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9197647" y="2186368"/>
            <a:ext cx="2689553" cy="35609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endParaRPr lang="en-U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</a:pPr>
            <a:endParaRPr lang="lv-LV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</a:pP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lv-LV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PhD graduates are 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women</a:t>
            </a:r>
            <a:endParaRPr lang="lv-LV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</a:pPr>
            <a:r>
              <a:rPr lang="lv-LV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(EU– 48%; LV (2007) – 60%)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>
              <a:lnSpc>
                <a:spcPct val="115000"/>
              </a:lnSpc>
            </a:pPr>
            <a:endParaRPr lang="lv-LV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</a:pPr>
            <a:r>
              <a:rPr lang="lv-LV" sz="1400" b="1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51% of researchers  are women</a:t>
            </a:r>
          </a:p>
          <a:p>
            <a:pPr>
              <a:lnSpc>
                <a:spcPct val="115000"/>
              </a:lnSpc>
            </a:pPr>
            <a:r>
              <a:rPr lang="lv-LV" sz="1400" b="1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(EU – 33.4%)</a:t>
            </a:r>
          </a:p>
          <a:p>
            <a:pPr>
              <a:lnSpc>
                <a:spcPct val="115000"/>
              </a:lnSpc>
            </a:pPr>
            <a:endParaRPr lang="lv-LV" sz="1400" b="1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</a:pPr>
            <a:endParaRPr lang="lv-LV" sz="1400" b="1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</a:pPr>
            <a:endParaRPr lang="lv-LV" sz="1400" b="1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</a:pPr>
            <a:endParaRPr lang="en-US" sz="1400" b="1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567993" y="3638493"/>
            <a:ext cx="8507770" cy="2676903"/>
            <a:chOff x="861857" y="3488368"/>
            <a:chExt cx="7531516" cy="2676903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87290" y="3515665"/>
              <a:ext cx="7406083" cy="1469767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861857" y="3488368"/>
              <a:ext cx="1497846" cy="146976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lv-LV" sz="1700">
                <a:solidFill>
                  <a:prstClr val="white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503025" y="3696982"/>
              <a:ext cx="3310921" cy="10833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38213" eaLnBrk="0" fontAlgn="base" hangingPunct="0">
                <a:lnSpc>
                  <a:spcPct val="115000"/>
                </a:lnSpc>
              </a:pPr>
              <a:r>
                <a:rPr lang="lv-LV" sz="1400" b="1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11 028</a:t>
              </a:r>
              <a:r>
                <a:rPr lang="en-GB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lv-LV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R&amp;D personnel</a:t>
              </a:r>
            </a:p>
            <a:p>
              <a:pPr defTabSz="938213" eaLnBrk="0" fontAlgn="base" hangingPunct="0">
                <a:lnSpc>
                  <a:spcPct val="115000"/>
                </a:lnSpc>
              </a:pPr>
              <a:r>
                <a:rPr lang="en-GB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(</a:t>
              </a:r>
              <a:r>
                <a:rPr lang="lv-LV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5 378</a:t>
              </a:r>
              <a:r>
                <a:rPr lang="en-GB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GB" sz="14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 FTE</a:t>
              </a:r>
              <a:r>
                <a:rPr lang="en-GB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)</a:t>
              </a:r>
              <a:endParaRPr lang="lv-LV" sz="14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defTabSz="938213" eaLnBrk="0" fontAlgn="base" hangingPunct="0">
                <a:lnSpc>
                  <a:spcPct val="115000"/>
                </a:lnSpc>
              </a:pPr>
              <a:endParaRPr lang="lv-LV" sz="1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defTabSz="938213" eaLnBrk="0" fontAlgn="base" hangingPunct="0">
                <a:lnSpc>
                  <a:spcPct val="115000"/>
                </a:lnSpc>
              </a:pPr>
              <a:r>
                <a:rPr lang="en-GB" sz="14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15 % work in the industry</a:t>
              </a:r>
              <a:endParaRPr lang="en-US" sz="1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595130" y="3531622"/>
              <a:ext cx="136478" cy="147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3821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lv-LV" sz="1700">
                <a:solidFill>
                  <a:prstClr val="white"/>
                </a:solidFill>
              </a:endParaRPr>
            </a:p>
          </p:txBody>
        </p:sp>
        <p:pic>
          <p:nvPicPr>
            <p:cNvPr id="29" name="Picture 6">
              <a:extLst>
                <a:ext uri="{FF2B5EF4-FFF2-40B4-BE49-F238E27FC236}">
                  <a16:creationId xmlns="" xmlns:a16="http://schemas.microsoft.com/office/drawing/2014/main" id="{09EB30AC-FF76-4E38-8C85-AEF4B944A5E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1221" y="3813358"/>
              <a:ext cx="895119" cy="895119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5784970" y="5329658"/>
              <a:ext cx="1883500" cy="8356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38213" eaLnBrk="0" fontAlgn="base" hangingPunct="0">
                <a:lnSpc>
                  <a:spcPct val="115000"/>
                </a:lnSpc>
              </a:pPr>
              <a:r>
                <a:rPr lang="lv-LV" sz="1400" b="1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~30</a:t>
              </a:r>
              <a:r>
                <a:rPr lang="en-GB" sz="1400" b="1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GB" sz="1400" b="1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% </a:t>
              </a:r>
              <a:r>
                <a:rPr lang="en-GB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of</a:t>
              </a:r>
              <a:r>
                <a:rPr lang="en-US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GB" sz="14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companies </a:t>
              </a:r>
              <a:endParaRPr lang="lv-LV" sz="1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  <a:p>
              <a:pPr defTabSz="938213" eaLnBrk="0" fontAlgn="base" hangingPunct="0">
                <a:lnSpc>
                  <a:spcPct val="115000"/>
                </a:lnSpc>
              </a:pPr>
              <a:r>
                <a:rPr lang="en-GB" sz="14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are active in innovations</a:t>
              </a:r>
              <a:endParaRPr lang="en-US" sz="1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6059607" y="3657599"/>
            <a:ext cx="3862317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lv-LV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en-US" sz="1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evelop</a:t>
            </a:r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public research</a:t>
            </a:r>
            <a:endParaRPr lang="lv-LV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</a:pPr>
            <a:r>
              <a:rPr lang="lv-LV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&amp;</a:t>
            </a:r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</a:t>
            </a:r>
            <a:r>
              <a:rPr lang="lv-LV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cation</a:t>
            </a:r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system by</a:t>
            </a:r>
            <a:endParaRPr lang="lv-LV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reducing</a:t>
            </a:r>
            <a:r>
              <a:rPr lang="lv-LV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fragmentation,</a:t>
            </a:r>
            <a:endParaRPr lang="lv-LV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strengthening</a:t>
            </a:r>
            <a:endParaRPr lang="lv-LV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R&amp;I capacity, and</a:t>
            </a:r>
            <a:endParaRPr lang="lv-LV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internationalization</a:t>
            </a: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8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311" y="4479608"/>
            <a:ext cx="1058649" cy="105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0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0"/>
            <a:ext cx="1106487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Chart 2">
            <a:extLst>
              <a:ext uri="{FF2B5EF4-FFF2-40B4-BE49-F238E27FC236}"/>
            </a:extLst>
          </p:cNvPr>
          <p:cNvGraphicFramePr>
            <a:graphicFrameLocks/>
          </p:cNvGraphicFramePr>
          <p:nvPr/>
        </p:nvGraphicFramePr>
        <p:xfrm>
          <a:off x="194788" y="2398150"/>
          <a:ext cx="5387145" cy="4268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6605515" y="1476801"/>
            <a:ext cx="428127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In Latvia researchers as a share of total employment is 2 times smaller compaired to EU average,</a:t>
            </a:r>
          </a:p>
          <a:p>
            <a:pPr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indicating a  </a:t>
            </a:r>
            <a:r>
              <a:rPr lang="lv-LV" altLang="lv-LV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crucial lack of human resources </a:t>
            </a:r>
            <a:r>
              <a:rPr lang="lv-LV" altLang="lv-LV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in science and </a:t>
            </a:r>
            <a:r>
              <a:rPr lang="lv-LV" altLang="lv-LV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a substantial obstacle for ensuring sufficient </a:t>
            </a:r>
            <a:r>
              <a:rPr lang="lv-LV" altLang="lv-LV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science capacity</a:t>
            </a:r>
          </a:p>
        </p:txBody>
      </p:sp>
      <p:sp>
        <p:nvSpPr>
          <p:cNvPr id="90117" name="Title 1"/>
          <p:cNvSpPr txBox="1">
            <a:spLocks/>
          </p:cNvSpPr>
          <p:nvPr/>
        </p:nvSpPr>
        <p:spPr bwMode="auto">
          <a:xfrm>
            <a:off x="3740269" y="511505"/>
            <a:ext cx="5690334" cy="79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2400" b="1" dirty="0" smtClean="0">
                <a:solidFill>
                  <a:schemeClr val="accent4"/>
                </a:solidFill>
                <a:latin typeface="Verdana" panose="020B0604030504040204" pitchFamily="34" charset="0"/>
              </a:rPr>
              <a:t>Human resources in science</a:t>
            </a:r>
            <a:endParaRPr lang="en-GB" altLang="lv-LV" sz="2400" b="1" dirty="0">
              <a:solidFill>
                <a:schemeClr val="accent4"/>
              </a:solidFill>
              <a:latin typeface="Verdana" panose="020B0604030504040204" pitchFamily="34" charset="0"/>
            </a:endParaRPr>
          </a:p>
        </p:txBody>
      </p:sp>
      <p:sp>
        <p:nvSpPr>
          <p:cNvPr id="90118" name="Rectangle 1"/>
          <p:cNvSpPr>
            <a:spLocks noChangeArrowheads="1"/>
          </p:cNvSpPr>
          <p:nvPr/>
        </p:nvSpPr>
        <p:spPr bwMode="auto">
          <a:xfrm>
            <a:off x="195263" y="1849438"/>
            <a:ext cx="55435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Researchers (FTE) as share of total employment in country (2016)</a:t>
            </a:r>
            <a:endParaRPr lang="lv-LV" altLang="lv-LV" sz="14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10" name="Chart 9">
            <a:extLst>
              <a:ext uri="{FF2B5EF4-FFF2-40B4-BE49-F238E27FC236}"/>
            </a:extLst>
          </p:cNvPr>
          <p:cNvGraphicFramePr>
            <a:graphicFrameLocks/>
          </p:cNvGraphicFramePr>
          <p:nvPr/>
        </p:nvGraphicFramePr>
        <p:xfrm>
          <a:off x="5647376" y="3330054"/>
          <a:ext cx="6153151" cy="3269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10556895" y="1877074"/>
            <a:ext cx="798041" cy="95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64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0"/>
            <a:ext cx="1106487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7" name="Title 1"/>
          <p:cNvSpPr txBox="1">
            <a:spLocks/>
          </p:cNvSpPr>
          <p:nvPr/>
        </p:nvSpPr>
        <p:spPr bwMode="auto">
          <a:xfrm>
            <a:off x="3111690" y="443266"/>
            <a:ext cx="6305266" cy="79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2400" b="1" dirty="0" smtClean="0">
                <a:solidFill>
                  <a:schemeClr val="accent4"/>
                </a:solidFill>
                <a:latin typeface="Verdana" panose="020B0604030504040204" pitchFamily="34" charset="0"/>
              </a:rPr>
              <a:t>Human resources in science</a:t>
            </a:r>
            <a:r>
              <a:rPr lang="en-US" altLang="lv-LV" sz="2400" b="1" dirty="0" smtClean="0">
                <a:solidFill>
                  <a:schemeClr val="accent4"/>
                </a:solidFill>
                <a:latin typeface="Verdana" panose="020B0604030504040204" pitchFamily="34" charset="0"/>
              </a:rPr>
              <a:t> by sex</a:t>
            </a:r>
            <a:endParaRPr lang="en-GB" altLang="lv-LV" sz="2400" b="1" dirty="0">
              <a:solidFill>
                <a:schemeClr val="accent4"/>
              </a:solidFill>
              <a:latin typeface="Verdan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7726" y="1173415"/>
            <a:ext cx="6954883" cy="5684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Group 12"/>
          <p:cNvGrpSpPr/>
          <p:nvPr/>
        </p:nvGrpSpPr>
        <p:grpSpPr>
          <a:xfrm>
            <a:off x="791571" y="2224585"/>
            <a:ext cx="3644135" cy="1815882"/>
            <a:chOff x="791571" y="2838734"/>
            <a:chExt cx="3644135" cy="1815882"/>
          </a:xfrm>
        </p:grpSpPr>
        <p:sp>
          <p:nvSpPr>
            <p:cNvPr id="12" name="TextBox 11"/>
            <p:cNvSpPr txBox="1"/>
            <p:nvPr/>
          </p:nvSpPr>
          <p:spPr>
            <a:xfrm>
              <a:off x="807790" y="2838734"/>
              <a:ext cx="3627916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  <a:ea typeface="Verdana" pitchFamily="34" charset="0"/>
                </a:rPr>
                <a:t>Proportion of </a:t>
              </a:r>
              <a:r>
                <a:rPr 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  <a:ea typeface="Verdana" pitchFamily="34" charset="0"/>
                </a:rPr>
                <a:t>scientists</a:t>
              </a:r>
            </a:p>
            <a:p>
              <a:pPr algn="r"/>
              <a:r>
                <a:rPr 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  <a:ea typeface="Verdana" pitchFamily="34" charset="0"/>
                </a:rPr>
                <a:t>&amp; engineers </a:t>
              </a:r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  <a:ea typeface="Verdana" pitchFamily="34" charset="0"/>
                </a:rPr>
                <a:t>in LV is</a:t>
              </a:r>
            </a:p>
            <a:p>
              <a:pPr algn="r"/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  <a:ea typeface="Verdana" pitchFamily="34" charset="0"/>
                </a:rPr>
                <a:t>below the EU average.</a:t>
              </a:r>
            </a:p>
            <a:p>
              <a:pPr algn="r"/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  <a:ea typeface="Verdana" pitchFamily="34" charset="0"/>
                </a:rPr>
                <a:t>However the </a:t>
              </a:r>
              <a:r>
                <a:rPr 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  <a:ea typeface="Verdana" pitchFamily="34" charset="0"/>
                </a:rPr>
                <a:t>difference</a:t>
              </a:r>
            </a:p>
            <a:p>
              <a:pPr algn="r"/>
              <a:r>
                <a:rPr 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  <a:ea typeface="Verdana" pitchFamily="34" charset="0"/>
                </a:rPr>
                <a:t>between genders</a:t>
              </a:r>
            </a:p>
            <a:p>
              <a:pPr algn="r"/>
              <a:r>
                <a:rPr lang="en-US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  <a:ea typeface="Verdana" pitchFamily="34" charset="0"/>
                </a:rPr>
                <a:t>is relatively low </a:t>
              </a:r>
            </a:p>
            <a:p>
              <a:pPr algn="r"/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Verdana" pitchFamily="34" charset="0"/>
                  <a:ea typeface="Verdana" pitchFamily="34" charset="0"/>
                </a:rPr>
                <a:t>(less than 0,5 percentage points)</a:t>
              </a: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91571" y="3107108"/>
              <a:ext cx="1091820" cy="1091820"/>
            </a:xfrm>
            <a:prstGeom prst="rect">
              <a:avLst/>
            </a:prstGeom>
          </p:spPr>
        </p:pic>
      </p:grpSp>
      <p:sp>
        <p:nvSpPr>
          <p:cNvPr id="14" name="Rectangle 13"/>
          <p:cNvSpPr/>
          <p:nvPr/>
        </p:nvSpPr>
        <p:spPr>
          <a:xfrm rot="10800000" flipV="1">
            <a:off x="491319" y="4520790"/>
            <a:ext cx="4107976" cy="122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  <a:ea typeface="Verdana" pitchFamily="34" charset="0"/>
              </a:rPr>
              <a:t>The gender </a:t>
            </a:r>
            <a:r>
              <a:rPr lang="en-US" sz="1500" b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  <a:ea typeface="Verdana" pitchFamily="34" charset="0"/>
              </a:rPr>
              <a:t>pay gap </a:t>
            </a:r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  <a:ea typeface="Verdana" pitchFamily="34" charset="0"/>
              </a:rPr>
              <a:t>in the economic activity ‘</a:t>
            </a:r>
            <a:r>
              <a:rPr lang="en-US" sz="1500" i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  <a:ea typeface="Verdana" pitchFamily="34" charset="0"/>
              </a:rPr>
              <a:t>Scientific research &amp; development</a:t>
            </a:r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  <a:ea typeface="Verdana" pitchFamily="34" charset="0"/>
              </a:rPr>
              <a:t>’</a:t>
            </a:r>
          </a:p>
          <a:p>
            <a:pPr lvl="2"/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  <a:ea typeface="Verdana" pitchFamily="34" charset="0"/>
              </a:rPr>
              <a:t>is lower in </a:t>
            </a:r>
            <a:r>
              <a:rPr lang="en-US" sz="1500" b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  <a:ea typeface="Verdana" pitchFamily="34" charset="0"/>
              </a:rPr>
              <a:t>LV (16,5%) </a:t>
            </a:r>
            <a:r>
              <a:rPr lang="en-US" sz="1500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  <a:ea typeface="Verdana" pitchFamily="34" charset="0"/>
              </a:rPr>
              <a:t>than in </a:t>
            </a:r>
            <a:r>
              <a:rPr lang="en-US" sz="1500" b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  <a:ea typeface="Verdana" pitchFamily="34" charset="0"/>
              </a:rPr>
              <a:t>EU (17%)</a:t>
            </a:r>
            <a:endParaRPr lang="lv-LV" sz="1500" b="1" dirty="0">
              <a:solidFill>
                <a:schemeClr val="accent4">
                  <a:lumMod val="50000"/>
                </a:schemeClr>
              </a:solidFill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15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01758" y="4521343"/>
            <a:ext cx="844452" cy="12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9992359" y="6581001"/>
            <a:ext cx="21996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  <a:ea typeface="Verdana" pitchFamily="34" charset="0"/>
              </a:rPr>
              <a:t>Source: She Figures 2018</a:t>
            </a:r>
            <a:endParaRPr lang="lv-LV" sz="1200" dirty="0">
              <a:solidFill>
                <a:schemeClr val="accent4">
                  <a:lumMod val="50000"/>
                </a:schemeClr>
              </a:solidFill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64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0"/>
            <a:ext cx="1106487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7" name="Title 1"/>
          <p:cNvSpPr txBox="1">
            <a:spLocks/>
          </p:cNvSpPr>
          <p:nvPr/>
        </p:nvSpPr>
        <p:spPr bwMode="auto">
          <a:xfrm>
            <a:off x="3740269" y="511505"/>
            <a:ext cx="5690334" cy="79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2400" b="1" dirty="0" smtClean="0">
                <a:solidFill>
                  <a:schemeClr val="accent4"/>
                </a:solidFill>
                <a:latin typeface="Verdana" panose="020B0604030504040204" pitchFamily="34" charset="0"/>
              </a:rPr>
              <a:t> Science finance in Latvia</a:t>
            </a:r>
            <a:endParaRPr lang="en-GB" altLang="lv-LV" sz="2400" b="1" dirty="0">
              <a:solidFill>
                <a:schemeClr val="accent4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11" name="Chart 10"/>
          <p:cNvGraphicFramePr/>
          <p:nvPr/>
        </p:nvGraphicFramePr>
        <p:xfrm>
          <a:off x="286602" y="1609085"/>
          <a:ext cx="8043081" cy="4805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8318095" y="1551912"/>
            <a:ext cx="3362325" cy="4390054"/>
            <a:chOff x="525224" y="1592855"/>
            <a:chExt cx="3362325" cy="4390054"/>
          </a:xfrm>
        </p:grpSpPr>
        <p:graphicFrame>
          <p:nvGraphicFramePr>
            <p:cNvPr id="14" name="Chart 13"/>
            <p:cNvGraphicFramePr/>
            <p:nvPr/>
          </p:nvGraphicFramePr>
          <p:xfrm>
            <a:off x="525224" y="3058734"/>
            <a:ext cx="3362325" cy="29241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6" name="Rectangle 15"/>
            <p:cNvSpPr/>
            <p:nvPr/>
          </p:nvSpPr>
          <p:spPr>
            <a:xfrm rot="10800000" flipV="1">
              <a:off x="1460309" y="1592855"/>
              <a:ext cx="2197290" cy="13141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lv-LV" sz="1600" dirty="0" smtClean="0">
                  <a:solidFill>
                    <a:schemeClr val="accent4">
                      <a:lumMod val="75000"/>
                    </a:schemeClr>
                  </a:solidFill>
                  <a:latin typeface="Verdana" pitchFamily="34" charset="0"/>
                  <a:ea typeface="Verdana" pitchFamily="34" charset="0"/>
                </a:rPr>
                <a:t>Science in Latvia has been underfinanced for </a:t>
              </a:r>
              <a:r>
                <a:rPr lang="en-US" sz="1600" dirty="0" smtClean="0">
                  <a:solidFill>
                    <a:schemeClr val="accent4">
                      <a:lumMod val="75000"/>
                    </a:schemeClr>
                  </a:solidFill>
                  <a:latin typeface="Verdana" pitchFamily="34" charset="0"/>
                  <a:ea typeface="Verdana" pitchFamily="34" charset="0"/>
                </a:rPr>
                <a:t>at least </a:t>
              </a:r>
              <a:r>
                <a:rPr lang="lv-LV" sz="1600" dirty="0" smtClean="0">
                  <a:solidFill>
                    <a:schemeClr val="accent4">
                      <a:lumMod val="75000"/>
                    </a:schemeClr>
                  </a:solidFill>
                  <a:latin typeface="Verdana" pitchFamily="34" charset="0"/>
                  <a:ea typeface="Verdana" pitchFamily="34" charset="0"/>
                </a:rPr>
                <a:t>over a decade</a:t>
              </a:r>
              <a:endParaRPr lang="lv-LV" sz="1600" dirty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Verdana" pitchFamily="34" charset="0"/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858" y="1799356"/>
              <a:ext cx="821014" cy="8210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964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0"/>
            <a:ext cx="1106487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7" name="Title 1"/>
          <p:cNvSpPr txBox="1">
            <a:spLocks/>
          </p:cNvSpPr>
          <p:nvPr/>
        </p:nvSpPr>
        <p:spPr bwMode="auto">
          <a:xfrm>
            <a:off x="3740269" y="511505"/>
            <a:ext cx="5690334" cy="79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defTabSz="9382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lv-LV" sz="2400" b="1" dirty="0" smtClean="0">
                <a:solidFill>
                  <a:schemeClr val="accent4"/>
                </a:solidFill>
                <a:latin typeface="Verdana" panose="020B0604030504040204" pitchFamily="34" charset="0"/>
              </a:rPr>
              <a:t>Expenditure on R&amp;D and women researchers</a:t>
            </a:r>
            <a:endParaRPr lang="en-GB" altLang="lv-LV" sz="2400" b="1" dirty="0">
              <a:solidFill>
                <a:schemeClr val="accent4"/>
              </a:solidFill>
              <a:latin typeface="Verdana" panose="020B060403050404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83696" y="1543548"/>
            <a:ext cx="10086103" cy="5048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9785444" y="6406782"/>
            <a:ext cx="21996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  <a:ea typeface="Verdana" pitchFamily="34" charset="0"/>
              </a:rPr>
              <a:t>Source: She Figures 2018</a:t>
            </a:r>
            <a:endParaRPr lang="lv-LV" sz="1200" dirty="0">
              <a:solidFill>
                <a:schemeClr val="accent4">
                  <a:lumMod val="50000"/>
                </a:schemeClr>
              </a:solidFill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64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0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91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3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Titullapa_kontaktinformacija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Titullapa_kontaktinformacija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845</Words>
  <Application>Microsoft Office PowerPoint</Application>
  <PresentationFormat>Widescreen</PresentationFormat>
  <Paragraphs>123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MS PGothic</vt:lpstr>
      <vt:lpstr>Arial</vt:lpstr>
      <vt:lpstr>Calibri</vt:lpstr>
      <vt:lpstr>Times New Roman</vt:lpstr>
      <vt:lpstr>Verdana</vt:lpstr>
      <vt:lpstr>89_Prezentacija_templateLV</vt:lpstr>
      <vt:lpstr>90_Prezentacija_templateLV</vt:lpstr>
      <vt:lpstr>91_Prezentacija_templateLV</vt:lpstr>
      <vt:lpstr>93_Prezentacija_templateLV</vt:lpstr>
      <vt:lpstr>Gender equality in research organization in Latvia: Achievements and Challenges</vt:lpstr>
      <vt:lpstr>Background data about Latvia and gender equality (I)</vt:lpstr>
      <vt:lpstr>Background data about Latvia and gender equality (II)</vt:lpstr>
      <vt:lpstr>Background data about Latvia and gender equality (III)</vt:lpstr>
      <vt:lpstr>Key facts about research in Latvia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Izgl'itibas un zinatnes ministrija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Leiškalne</dc:creator>
  <cp:lastModifiedBy>Anna Leiškalne</cp:lastModifiedBy>
  <cp:revision>129</cp:revision>
  <dcterms:created xsi:type="dcterms:W3CDTF">2019-03-15T08:08:46Z</dcterms:created>
  <dcterms:modified xsi:type="dcterms:W3CDTF">2019-04-01T09:29:20Z</dcterms:modified>
</cp:coreProperties>
</file>